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E20958-4939-4BC0-B322-4B01ED3FA094}" v="586" dt="2024-02-02T09:06:09.368"/>
    <p1510:client id="{24BBF97A-F46A-4EFA-8995-BD5C13FB4B46}" v="1598" dt="2024-02-04T08:33:37.091"/>
    <p1510:client id="{64608D26-30AD-462D-AA0F-9F92C9F1ECC2}" v="320" dt="2024-02-02T21:52:45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DCAFF1-8067-408A-8924-AB4B965ED25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2EF791-CF8E-47F2-A552-5259D857D4BC}">
      <dgm:prSet/>
      <dgm:spPr/>
      <dgm:t>
        <a:bodyPr/>
        <a:lstStyle/>
        <a:p>
          <a:pPr rtl="0"/>
          <a:r>
            <a:rPr lang="en-US" dirty="0"/>
            <a:t>A</a:t>
          </a:r>
          <a:r>
            <a:rPr lang="en-US" dirty="0">
              <a:latin typeface="Calibri Light" panose="020F0302020204030204"/>
            </a:rPr>
            <a:t> Little About</a:t>
          </a:r>
          <a:r>
            <a:rPr lang="en-US" dirty="0"/>
            <a:t> the Author</a:t>
          </a:r>
        </a:p>
      </dgm:t>
    </dgm:pt>
    <dgm:pt modelId="{8A954EDF-8320-42F7-9EF5-4D2791F63861}" type="parTrans" cxnId="{4A7876D1-C3A0-44E7-9450-994EBDEE64FA}">
      <dgm:prSet/>
      <dgm:spPr/>
      <dgm:t>
        <a:bodyPr/>
        <a:lstStyle/>
        <a:p>
          <a:endParaRPr lang="en-US"/>
        </a:p>
      </dgm:t>
    </dgm:pt>
    <dgm:pt modelId="{C25E7B80-FD61-450D-A5A7-3BFF60AC90D1}" type="sibTrans" cxnId="{4A7876D1-C3A0-44E7-9450-994EBDEE64FA}">
      <dgm:prSet/>
      <dgm:spPr/>
      <dgm:t>
        <a:bodyPr/>
        <a:lstStyle/>
        <a:p>
          <a:endParaRPr lang="en-US"/>
        </a:p>
      </dgm:t>
    </dgm:pt>
    <dgm:pt modelId="{1B826E33-9C70-4A81-ABC7-2358295DC158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Problem Statement</a:t>
          </a:r>
          <a:endParaRPr lang="en-US" dirty="0"/>
        </a:p>
      </dgm:t>
    </dgm:pt>
    <dgm:pt modelId="{265DB3D9-F47C-49C4-9074-26F89F79D7D2}" type="parTrans" cxnId="{71C9CD78-9DDA-4E6D-A48A-F8A9DB87BCD3}">
      <dgm:prSet/>
      <dgm:spPr/>
      <dgm:t>
        <a:bodyPr/>
        <a:lstStyle/>
        <a:p>
          <a:endParaRPr lang="en-US"/>
        </a:p>
      </dgm:t>
    </dgm:pt>
    <dgm:pt modelId="{B1989A45-3C4D-422C-A4F1-20849B8DD90F}" type="sibTrans" cxnId="{71C9CD78-9DDA-4E6D-A48A-F8A9DB87BCD3}">
      <dgm:prSet/>
      <dgm:spPr/>
      <dgm:t>
        <a:bodyPr/>
        <a:lstStyle/>
        <a:p>
          <a:endParaRPr lang="en-US"/>
        </a:p>
      </dgm:t>
    </dgm:pt>
    <dgm:pt modelId="{7FA1718A-9AA4-4538-9FC8-B452A65DD413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About the Training</a:t>
          </a:r>
          <a:r>
            <a:rPr lang="en-US" dirty="0"/>
            <a:t> Data</a:t>
          </a:r>
        </a:p>
      </dgm:t>
    </dgm:pt>
    <dgm:pt modelId="{445422D8-BE98-4E58-B08B-8F47CB0039C7}" type="parTrans" cxnId="{F6731149-8E37-4D04-997F-3598BA87F4A1}">
      <dgm:prSet/>
      <dgm:spPr/>
      <dgm:t>
        <a:bodyPr/>
        <a:lstStyle/>
        <a:p>
          <a:endParaRPr lang="en-US"/>
        </a:p>
      </dgm:t>
    </dgm:pt>
    <dgm:pt modelId="{AF05D721-BEE6-46BF-97F7-4DEB15F6E2C6}" type="sibTrans" cxnId="{F6731149-8E37-4D04-997F-3598BA87F4A1}">
      <dgm:prSet/>
      <dgm:spPr/>
      <dgm:t>
        <a:bodyPr/>
        <a:lstStyle/>
        <a:p>
          <a:endParaRPr lang="en-US"/>
        </a:p>
      </dgm:t>
    </dgm:pt>
    <dgm:pt modelId="{31A198A2-E563-4944-8ADC-08102DF54A9C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Exploring the Data</a:t>
          </a:r>
          <a:endParaRPr lang="en-US" dirty="0"/>
        </a:p>
      </dgm:t>
    </dgm:pt>
    <dgm:pt modelId="{5E8DA991-5D6E-45F6-A620-33C81C3A3450}" type="parTrans" cxnId="{6EC9D688-E672-44E6-967D-A9C6C2975194}">
      <dgm:prSet/>
      <dgm:spPr/>
      <dgm:t>
        <a:bodyPr/>
        <a:lstStyle/>
        <a:p>
          <a:endParaRPr lang="en-US"/>
        </a:p>
      </dgm:t>
    </dgm:pt>
    <dgm:pt modelId="{5AA8977F-8A26-4C31-A43F-FC701C31EEBF}" type="sibTrans" cxnId="{6EC9D688-E672-44E6-967D-A9C6C2975194}">
      <dgm:prSet/>
      <dgm:spPr/>
      <dgm:t>
        <a:bodyPr/>
        <a:lstStyle/>
        <a:p>
          <a:endParaRPr lang="en-US"/>
        </a:p>
      </dgm:t>
    </dgm:pt>
    <dgm:pt modelId="{D03BC862-504B-4E53-BAB8-EB407F196E23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Hyperparameters and Chosen Model</a:t>
          </a:r>
          <a:endParaRPr lang="en-US" dirty="0"/>
        </a:p>
      </dgm:t>
    </dgm:pt>
    <dgm:pt modelId="{D729C0FC-95C9-4CD8-84EF-5ABCCA55E26A}" type="parTrans" cxnId="{8B911484-F34D-473B-9A3D-18066E980810}">
      <dgm:prSet/>
      <dgm:spPr/>
      <dgm:t>
        <a:bodyPr/>
        <a:lstStyle/>
        <a:p>
          <a:endParaRPr lang="en-US"/>
        </a:p>
      </dgm:t>
    </dgm:pt>
    <dgm:pt modelId="{5F240983-36B2-4344-A9F9-217812CED27E}" type="sibTrans" cxnId="{8B911484-F34D-473B-9A3D-18066E980810}">
      <dgm:prSet/>
      <dgm:spPr/>
      <dgm:t>
        <a:bodyPr/>
        <a:lstStyle/>
        <a:p>
          <a:endParaRPr lang="en-US"/>
        </a:p>
      </dgm:t>
    </dgm:pt>
    <dgm:pt modelId="{4126EC27-1A46-475E-8D21-96459C40C710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937086FB-087A-4C57-A8CC-CA505B3D642A}" type="parTrans" cxnId="{799E6CD2-7F4C-492A-9670-B0BA9715E100}">
      <dgm:prSet/>
      <dgm:spPr/>
      <dgm:t>
        <a:bodyPr/>
        <a:lstStyle/>
        <a:p>
          <a:endParaRPr lang="en-US"/>
        </a:p>
      </dgm:t>
    </dgm:pt>
    <dgm:pt modelId="{07FF8F8C-EBB4-45CF-84A7-6597DE572797}" type="sibTrans" cxnId="{799E6CD2-7F4C-492A-9670-B0BA9715E100}">
      <dgm:prSet/>
      <dgm:spPr/>
      <dgm:t>
        <a:bodyPr/>
        <a:lstStyle/>
        <a:p>
          <a:endParaRPr lang="en-US"/>
        </a:p>
      </dgm:t>
    </dgm:pt>
    <dgm:pt modelId="{1DF1DE38-5521-463B-AAC9-439FCF510432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Data Preparation and Cleaning</a:t>
          </a:r>
        </a:p>
      </dgm:t>
    </dgm:pt>
    <dgm:pt modelId="{85506694-01A1-4838-A1CC-41B423C70D9F}" type="parTrans" cxnId="{887C2120-EBC6-4643-A247-502A2E21C075}">
      <dgm:prSet/>
      <dgm:spPr/>
    </dgm:pt>
    <dgm:pt modelId="{4704D8FF-CE50-4CE8-97ED-F3122BEC488A}" type="sibTrans" cxnId="{887C2120-EBC6-4643-A247-502A2E21C075}">
      <dgm:prSet/>
      <dgm:spPr/>
      <dgm:t>
        <a:bodyPr/>
        <a:lstStyle/>
        <a:p>
          <a:endParaRPr lang="en-US"/>
        </a:p>
      </dgm:t>
    </dgm:pt>
    <dgm:pt modelId="{07BD2FC8-1F44-4CB5-AF41-25277F617C8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Further Model Testing</a:t>
          </a:r>
        </a:p>
      </dgm:t>
    </dgm:pt>
    <dgm:pt modelId="{C87BBAB6-F8C2-496C-9148-FCCABF3A24C1}" type="parTrans" cxnId="{08F22527-05D7-4E12-BF3D-25FEBB560C4C}">
      <dgm:prSet/>
      <dgm:spPr/>
    </dgm:pt>
    <dgm:pt modelId="{12732FDF-80D2-4B31-9E59-827B5C50FA4C}" type="sibTrans" cxnId="{08F22527-05D7-4E12-BF3D-25FEBB560C4C}">
      <dgm:prSet/>
      <dgm:spPr/>
      <dgm:t>
        <a:bodyPr/>
        <a:lstStyle/>
        <a:p>
          <a:endParaRPr lang="en-US"/>
        </a:p>
      </dgm:t>
    </dgm:pt>
    <dgm:pt modelId="{2BC8B8AB-9A5E-4E03-921F-F95F8656ACD2}" type="pres">
      <dgm:prSet presAssocID="{82DCAFF1-8067-408A-8924-AB4B965ED252}" presName="Name0" presStyleCnt="0">
        <dgm:presLayoutVars>
          <dgm:dir/>
          <dgm:resizeHandles val="exact"/>
        </dgm:presLayoutVars>
      </dgm:prSet>
      <dgm:spPr/>
    </dgm:pt>
    <dgm:pt modelId="{FFF475AE-C703-45F7-8DD5-64FDD1326FA5}" type="pres">
      <dgm:prSet presAssocID="{DF2EF791-CF8E-47F2-A552-5259D857D4BC}" presName="node" presStyleLbl="node1" presStyleIdx="0" presStyleCnt="8">
        <dgm:presLayoutVars>
          <dgm:bulletEnabled val="1"/>
        </dgm:presLayoutVars>
      </dgm:prSet>
      <dgm:spPr/>
    </dgm:pt>
    <dgm:pt modelId="{EB57F0D7-8262-424B-8975-D5E98E8C3659}" type="pres">
      <dgm:prSet presAssocID="{C25E7B80-FD61-450D-A5A7-3BFF60AC90D1}" presName="sibTrans" presStyleLbl="sibTrans1D1" presStyleIdx="0" presStyleCnt="7"/>
      <dgm:spPr/>
    </dgm:pt>
    <dgm:pt modelId="{B62D317A-6C32-4903-9CBD-8D70672AE323}" type="pres">
      <dgm:prSet presAssocID="{C25E7B80-FD61-450D-A5A7-3BFF60AC90D1}" presName="connectorText" presStyleLbl="sibTrans1D1" presStyleIdx="0" presStyleCnt="7"/>
      <dgm:spPr/>
    </dgm:pt>
    <dgm:pt modelId="{253A25D4-E2D1-4527-8BA4-652105EDF58D}" type="pres">
      <dgm:prSet presAssocID="{1B826E33-9C70-4A81-ABC7-2358295DC158}" presName="node" presStyleLbl="node1" presStyleIdx="1" presStyleCnt="8">
        <dgm:presLayoutVars>
          <dgm:bulletEnabled val="1"/>
        </dgm:presLayoutVars>
      </dgm:prSet>
      <dgm:spPr/>
    </dgm:pt>
    <dgm:pt modelId="{847E047F-B051-47A8-A91F-70D909240270}" type="pres">
      <dgm:prSet presAssocID="{B1989A45-3C4D-422C-A4F1-20849B8DD90F}" presName="sibTrans" presStyleLbl="sibTrans1D1" presStyleIdx="1" presStyleCnt="7"/>
      <dgm:spPr/>
    </dgm:pt>
    <dgm:pt modelId="{E9AC70E7-F107-494F-BF30-A3097D2AAE8F}" type="pres">
      <dgm:prSet presAssocID="{B1989A45-3C4D-422C-A4F1-20849B8DD90F}" presName="connectorText" presStyleLbl="sibTrans1D1" presStyleIdx="1" presStyleCnt="7"/>
      <dgm:spPr/>
    </dgm:pt>
    <dgm:pt modelId="{CB3D010B-A32E-4FF2-AAA2-76CDB6E7F7A1}" type="pres">
      <dgm:prSet presAssocID="{7FA1718A-9AA4-4538-9FC8-B452A65DD413}" presName="node" presStyleLbl="node1" presStyleIdx="2" presStyleCnt="8">
        <dgm:presLayoutVars>
          <dgm:bulletEnabled val="1"/>
        </dgm:presLayoutVars>
      </dgm:prSet>
      <dgm:spPr/>
    </dgm:pt>
    <dgm:pt modelId="{50738883-722F-418E-BB7D-C0DB941A20FF}" type="pres">
      <dgm:prSet presAssocID="{AF05D721-BEE6-46BF-97F7-4DEB15F6E2C6}" presName="sibTrans" presStyleLbl="sibTrans1D1" presStyleIdx="2" presStyleCnt="7"/>
      <dgm:spPr/>
    </dgm:pt>
    <dgm:pt modelId="{47B6BBDB-76DD-473B-B232-F510229183D8}" type="pres">
      <dgm:prSet presAssocID="{AF05D721-BEE6-46BF-97F7-4DEB15F6E2C6}" presName="connectorText" presStyleLbl="sibTrans1D1" presStyleIdx="2" presStyleCnt="7"/>
      <dgm:spPr/>
    </dgm:pt>
    <dgm:pt modelId="{809467FE-C05D-4D14-8180-F50B07BE6ABC}" type="pres">
      <dgm:prSet presAssocID="{31A198A2-E563-4944-8ADC-08102DF54A9C}" presName="node" presStyleLbl="node1" presStyleIdx="3" presStyleCnt="8">
        <dgm:presLayoutVars>
          <dgm:bulletEnabled val="1"/>
        </dgm:presLayoutVars>
      </dgm:prSet>
      <dgm:spPr/>
    </dgm:pt>
    <dgm:pt modelId="{5A63C0C8-93E4-48E6-8CCA-A19949D31717}" type="pres">
      <dgm:prSet presAssocID="{5AA8977F-8A26-4C31-A43F-FC701C31EEBF}" presName="sibTrans" presStyleLbl="sibTrans1D1" presStyleIdx="3" presStyleCnt="7"/>
      <dgm:spPr/>
    </dgm:pt>
    <dgm:pt modelId="{80B5C1AA-4A88-4791-BE87-BEBB0C604457}" type="pres">
      <dgm:prSet presAssocID="{5AA8977F-8A26-4C31-A43F-FC701C31EEBF}" presName="connectorText" presStyleLbl="sibTrans1D1" presStyleIdx="3" presStyleCnt="7"/>
      <dgm:spPr/>
    </dgm:pt>
    <dgm:pt modelId="{D5369FFD-2ED7-4129-9442-BC6A941DD87E}" type="pres">
      <dgm:prSet presAssocID="{1DF1DE38-5521-463B-AAC9-439FCF510432}" presName="node" presStyleLbl="node1" presStyleIdx="4" presStyleCnt="8">
        <dgm:presLayoutVars>
          <dgm:bulletEnabled val="1"/>
        </dgm:presLayoutVars>
      </dgm:prSet>
      <dgm:spPr/>
    </dgm:pt>
    <dgm:pt modelId="{DE95FC95-77C2-4403-A903-2C80A590D52B}" type="pres">
      <dgm:prSet presAssocID="{4704D8FF-CE50-4CE8-97ED-F3122BEC488A}" presName="sibTrans" presStyleLbl="sibTrans1D1" presStyleIdx="4" presStyleCnt="7"/>
      <dgm:spPr/>
    </dgm:pt>
    <dgm:pt modelId="{2B6705B5-103B-4DBB-B076-8C40D6983357}" type="pres">
      <dgm:prSet presAssocID="{4704D8FF-CE50-4CE8-97ED-F3122BEC488A}" presName="connectorText" presStyleLbl="sibTrans1D1" presStyleIdx="4" presStyleCnt="7"/>
      <dgm:spPr/>
    </dgm:pt>
    <dgm:pt modelId="{5AE8B205-F682-4038-B104-3C69CA6D0276}" type="pres">
      <dgm:prSet presAssocID="{D03BC862-504B-4E53-BAB8-EB407F196E23}" presName="node" presStyleLbl="node1" presStyleIdx="5" presStyleCnt="8">
        <dgm:presLayoutVars>
          <dgm:bulletEnabled val="1"/>
        </dgm:presLayoutVars>
      </dgm:prSet>
      <dgm:spPr/>
    </dgm:pt>
    <dgm:pt modelId="{38B0EACE-000C-4F81-AF47-0458C6EA7B08}" type="pres">
      <dgm:prSet presAssocID="{5F240983-36B2-4344-A9F9-217812CED27E}" presName="sibTrans" presStyleLbl="sibTrans1D1" presStyleIdx="5" presStyleCnt="7"/>
      <dgm:spPr/>
    </dgm:pt>
    <dgm:pt modelId="{9C984C7B-C34A-47F9-897C-38B3FDCC86C6}" type="pres">
      <dgm:prSet presAssocID="{5F240983-36B2-4344-A9F9-217812CED27E}" presName="connectorText" presStyleLbl="sibTrans1D1" presStyleIdx="5" presStyleCnt="7"/>
      <dgm:spPr/>
    </dgm:pt>
    <dgm:pt modelId="{73CA1971-4965-4618-8045-0269DA2D786D}" type="pres">
      <dgm:prSet presAssocID="{07BD2FC8-1F44-4CB5-AF41-25277F617C83}" presName="node" presStyleLbl="node1" presStyleIdx="6" presStyleCnt="8">
        <dgm:presLayoutVars>
          <dgm:bulletEnabled val="1"/>
        </dgm:presLayoutVars>
      </dgm:prSet>
      <dgm:spPr/>
    </dgm:pt>
    <dgm:pt modelId="{31BDB492-6AE2-415B-9845-F9E8C96048D4}" type="pres">
      <dgm:prSet presAssocID="{12732FDF-80D2-4B31-9E59-827B5C50FA4C}" presName="sibTrans" presStyleLbl="sibTrans1D1" presStyleIdx="6" presStyleCnt="7"/>
      <dgm:spPr/>
    </dgm:pt>
    <dgm:pt modelId="{2427E6B1-F7C8-4A67-9647-710F1A071942}" type="pres">
      <dgm:prSet presAssocID="{12732FDF-80D2-4B31-9E59-827B5C50FA4C}" presName="connectorText" presStyleLbl="sibTrans1D1" presStyleIdx="6" presStyleCnt="7"/>
      <dgm:spPr/>
    </dgm:pt>
    <dgm:pt modelId="{4C30DA90-CAE9-41E6-9052-C9637E8E4059}" type="pres">
      <dgm:prSet presAssocID="{4126EC27-1A46-475E-8D21-96459C40C710}" presName="node" presStyleLbl="node1" presStyleIdx="7" presStyleCnt="8">
        <dgm:presLayoutVars>
          <dgm:bulletEnabled val="1"/>
        </dgm:presLayoutVars>
      </dgm:prSet>
      <dgm:spPr/>
    </dgm:pt>
  </dgm:ptLst>
  <dgm:cxnLst>
    <dgm:cxn modelId="{46F89C13-24B4-4EA2-9771-EE26FBECEE56}" type="presOf" srcId="{07BD2FC8-1F44-4CB5-AF41-25277F617C83}" destId="{73CA1971-4965-4618-8045-0269DA2D786D}" srcOrd="0" destOrd="0" presId="urn:microsoft.com/office/officeart/2016/7/layout/RepeatingBendingProcessNew"/>
    <dgm:cxn modelId="{887C2120-EBC6-4643-A247-502A2E21C075}" srcId="{82DCAFF1-8067-408A-8924-AB4B965ED252}" destId="{1DF1DE38-5521-463B-AAC9-439FCF510432}" srcOrd="4" destOrd="0" parTransId="{85506694-01A1-4838-A1CC-41B423C70D9F}" sibTransId="{4704D8FF-CE50-4CE8-97ED-F3122BEC488A}"/>
    <dgm:cxn modelId="{08F22527-05D7-4E12-BF3D-25FEBB560C4C}" srcId="{82DCAFF1-8067-408A-8924-AB4B965ED252}" destId="{07BD2FC8-1F44-4CB5-AF41-25277F617C83}" srcOrd="6" destOrd="0" parTransId="{C87BBAB6-F8C2-496C-9148-FCCABF3A24C1}" sibTransId="{12732FDF-80D2-4B31-9E59-827B5C50FA4C}"/>
    <dgm:cxn modelId="{F9F76B27-A58A-4728-953F-AC9020E62E2A}" type="presOf" srcId="{DF2EF791-CF8E-47F2-A552-5259D857D4BC}" destId="{FFF475AE-C703-45F7-8DD5-64FDD1326FA5}" srcOrd="0" destOrd="0" presId="urn:microsoft.com/office/officeart/2016/7/layout/RepeatingBendingProcessNew"/>
    <dgm:cxn modelId="{843B7E32-AD9E-4FC1-B88F-A9374CB562E8}" type="presOf" srcId="{82DCAFF1-8067-408A-8924-AB4B965ED252}" destId="{2BC8B8AB-9A5E-4E03-921F-F95F8656ACD2}" srcOrd="0" destOrd="0" presId="urn:microsoft.com/office/officeart/2016/7/layout/RepeatingBendingProcessNew"/>
    <dgm:cxn modelId="{E8306036-7804-403B-977E-203D19B71C79}" type="presOf" srcId="{C25E7B80-FD61-450D-A5A7-3BFF60AC90D1}" destId="{EB57F0D7-8262-424B-8975-D5E98E8C3659}" srcOrd="0" destOrd="0" presId="urn:microsoft.com/office/officeart/2016/7/layout/RepeatingBendingProcessNew"/>
    <dgm:cxn modelId="{3FBEFD37-0F89-4790-A8E2-E3F06DAE229D}" type="presOf" srcId="{D03BC862-504B-4E53-BAB8-EB407F196E23}" destId="{5AE8B205-F682-4038-B104-3C69CA6D0276}" srcOrd="0" destOrd="0" presId="urn:microsoft.com/office/officeart/2016/7/layout/RepeatingBendingProcessNew"/>
    <dgm:cxn modelId="{D464C038-9592-4C04-86C2-21979CE5AB66}" type="presOf" srcId="{12732FDF-80D2-4B31-9E59-827B5C50FA4C}" destId="{2427E6B1-F7C8-4A67-9647-710F1A071942}" srcOrd="1" destOrd="0" presId="urn:microsoft.com/office/officeart/2016/7/layout/RepeatingBendingProcessNew"/>
    <dgm:cxn modelId="{8115533B-A155-4182-87DA-7E9BB74463E9}" type="presOf" srcId="{B1989A45-3C4D-422C-A4F1-20849B8DD90F}" destId="{847E047F-B051-47A8-A91F-70D909240270}" srcOrd="0" destOrd="0" presId="urn:microsoft.com/office/officeart/2016/7/layout/RepeatingBendingProcessNew"/>
    <dgm:cxn modelId="{73F0CF41-35B8-4C22-8810-40868EB0DB36}" type="presOf" srcId="{12732FDF-80D2-4B31-9E59-827B5C50FA4C}" destId="{31BDB492-6AE2-415B-9845-F9E8C96048D4}" srcOrd="0" destOrd="0" presId="urn:microsoft.com/office/officeart/2016/7/layout/RepeatingBendingProcessNew"/>
    <dgm:cxn modelId="{F6731149-8E37-4D04-997F-3598BA87F4A1}" srcId="{82DCAFF1-8067-408A-8924-AB4B965ED252}" destId="{7FA1718A-9AA4-4538-9FC8-B452A65DD413}" srcOrd="2" destOrd="0" parTransId="{445422D8-BE98-4E58-B08B-8F47CB0039C7}" sibTransId="{AF05D721-BEE6-46BF-97F7-4DEB15F6E2C6}"/>
    <dgm:cxn modelId="{1CF1224A-7815-4215-822F-44159D56AD75}" type="presOf" srcId="{1B826E33-9C70-4A81-ABC7-2358295DC158}" destId="{253A25D4-E2D1-4527-8BA4-652105EDF58D}" srcOrd="0" destOrd="0" presId="urn:microsoft.com/office/officeart/2016/7/layout/RepeatingBendingProcessNew"/>
    <dgm:cxn modelId="{24FCA454-F2F8-4710-89BF-ED624A594BB8}" type="presOf" srcId="{7FA1718A-9AA4-4538-9FC8-B452A65DD413}" destId="{CB3D010B-A32E-4FF2-AAA2-76CDB6E7F7A1}" srcOrd="0" destOrd="0" presId="urn:microsoft.com/office/officeart/2016/7/layout/RepeatingBendingProcessNew"/>
    <dgm:cxn modelId="{71C9CD78-9DDA-4E6D-A48A-F8A9DB87BCD3}" srcId="{82DCAFF1-8067-408A-8924-AB4B965ED252}" destId="{1B826E33-9C70-4A81-ABC7-2358295DC158}" srcOrd="1" destOrd="0" parTransId="{265DB3D9-F47C-49C4-9074-26F89F79D7D2}" sibTransId="{B1989A45-3C4D-422C-A4F1-20849B8DD90F}"/>
    <dgm:cxn modelId="{C4E6B97F-416D-42E4-9D9C-D5461136D464}" type="presOf" srcId="{5AA8977F-8A26-4C31-A43F-FC701C31EEBF}" destId="{5A63C0C8-93E4-48E6-8CCA-A19949D31717}" srcOrd="0" destOrd="0" presId="urn:microsoft.com/office/officeart/2016/7/layout/RepeatingBendingProcessNew"/>
    <dgm:cxn modelId="{DA6C1080-646C-4288-9636-5B679A349A80}" type="presOf" srcId="{4126EC27-1A46-475E-8D21-96459C40C710}" destId="{4C30DA90-CAE9-41E6-9052-C9637E8E4059}" srcOrd="0" destOrd="0" presId="urn:microsoft.com/office/officeart/2016/7/layout/RepeatingBendingProcessNew"/>
    <dgm:cxn modelId="{8B911484-F34D-473B-9A3D-18066E980810}" srcId="{82DCAFF1-8067-408A-8924-AB4B965ED252}" destId="{D03BC862-504B-4E53-BAB8-EB407F196E23}" srcOrd="5" destOrd="0" parTransId="{D729C0FC-95C9-4CD8-84EF-5ABCCA55E26A}" sibTransId="{5F240983-36B2-4344-A9F9-217812CED27E}"/>
    <dgm:cxn modelId="{6EC9D688-E672-44E6-967D-A9C6C2975194}" srcId="{82DCAFF1-8067-408A-8924-AB4B965ED252}" destId="{31A198A2-E563-4944-8ADC-08102DF54A9C}" srcOrd="3" destOrd="0" parTransId="{5E8DA991-5D6E-45F6-A620-33C81C3A3450}" sibTransId="{5AA8977F-8A26-4C31-A43F-FC701C31EEBF}"/>
    <dgm:cxn modelId="{E8850F8A-2B65-4686-80A6-5E5DDA58A7A3}" type="presOf" srcId="{C25E7B80-FD61-450D-A5A7-3BFF60AC90D1}" destId="{B62D317A-6C32-4903-9CBD-8D70672AE323}" srcOrd="1" destOrd="0" presId="urn:microsoft.com/office/officeart/2016/7/layout/RepeatingBendingProcessNew"/>
    <dgm:cxn modelId="{CDDB49AC-CFE4-4F6E-A028-83E4D2AF0422}" type="presOf" srcId="{1DF1DE38-5521-463B-AAC9-439FCF510432}" destId="{D5369FFD-2ED7-4129-9442-BC6A941DD87E}" srcOrd="0" destOrd="0" presId="urn:microsoft.com/office/officeart/2016/7/layout/RepeatingBendingProcessNew"/>
    <dgm:cxn modelId="{546629AF-2ED0-4653-8670-11FD0C1B2183}" type="presOf" srcId="{31A198A2-E563-4944-8ADC-08102DF54A9C}" destId="{809467FE-C05D-4D14-8180-F50B07BE6ABC}" srcOrd="0" destOrd="0" presId="urn:microsoft.com/office/officeart/2016/7/layout/RepeatingBendingProcessNew"/>
    <dgm:cxn modelId="{E1636FB1-D674-4049-B878-BD66D7E28FC6}" type="presOf" srcId="{4704D8FF-CE50-4CE8-97ED-F3122BEC488A}" destId="{DE95FC95-77C2-4403-A903-2C80A590D52B}" srcOrd="0" destOrd="0" presId="urn:microsoft.com/office/officeart/2016/7/layout/RepeatingBendingProcessNew"/>
    <dgm:cxn modelId="{9971EDB7-BEEA-4809-A31F-3273819775DB}" type="presOf" srcId="{5F240983-36B2-4344-A9F9-217812CED27E}" destId="{38B0EACE-000C-4F81-AF47-0458C6EA7B08}" srcOrd="0" destOrd="0" presId="urn:microsoft.com/office/officeart/2016/7/layout/RepeatingBendingProcessNew"/>
    <dgm:cxn modelId="{AF237CBE-66EC-400F-80FA-8D82E4C66610}" type="presOf" srcId="{5F240983-36B2-4344-A9F9-217812CED27E}" destId="{9C984C7B-C34A-47F9-897C-38B3FDCC86C6}" srcOrd="1" destOrd="0" presId="urn:microsoft.com/office/officeart/2016/7/layout/RepeatingBendingProcessNew"/>
    <dgm:cxn modelId="{D6EA94CE-6052-4FB0-9109-14229BF43354}" type="presOf" srcId="{B1989A45-3C4D-422C-A4F1-20849B8DD90F}" destId="{E9AC70E7-F107-494F-BF30-A3097D2AAE8F}" srcOrd="1" destOrd="0" presId="urn:microsoft.com/office/officeart/2016/7/layout/RepeatingBendingProcessNew"/>
    <dgm:cxn modelId="{4A7876D1-C3A0-44E7-9450-994EBDEE64FA}" srcId="{82DCAFF1-8067-408A-8924-AB4B965ED252}" destId="{DF2EF791-CF8E-47F2-A552-5259D857D4BC}" srcOrd="0" destOrd="0" parTransId="{8A954EDF-8320-42F7-9EF5-4D2791F63861}" sibTransId="{C25E7B80-FD61-450D-A5A7-3BFF60AC90D1}"/>
    <dgm:cxn modelId="{799E6CD2-7F4C-492A-9670-B0BA9715E100}" srcId="{82DCAFF1-8067-408A-8924-AB4B965ED252}" destId="{4126EC27-1A46-475E-8D21-96459C40C710}" srcOrd="7" destOrd="0" parTransId="{937086FB-087A-4C57-A8CC-CA505B3D642A}" sibTransId="{07FF8F8C-EBB4-45CF-84A7-6597DE572797}"/>
    <dgm:cxn modelId="{CAD575E2-2396-46B8-9F51-A100CC016A7B}" type="presOf" srcId="{5AA8977F-8A26-4C31-A43F-FC701C31EEBF}" destId="{80B5C1AA-4A88-4791-BE87-BEBB0C604457}" srcOrd="1" destOrd="0" presId="urn:microsoft.com/office/officeart/2016/7/layout/RepeatingBendingProcessNew"/>
    <dgm:cxn modelId="{96B017F0-E048-4853-9CD0-541C578E223B}" type="presOf" srcId="{AF05D721-BEE6-46BF-97F7-4DEB15F6E2C6}" destId="{50738883-722F-418E-BB7D-C0DB941A20FF}" srcOrd="0" destOrd="0" presId="urn:microsoft.com/office/officeart/2016/7/layout/RepeatingBendingProcessNew"/>
    <dgm:cxn modelId="{6DAC4CF7-6369-4D13-93F1-989DF90B1D1D}" type="presOf" srcId="{4704D8FF-CE50-4CE8-97ED-F3122BEC488A}" destId="{2B6705B5-103B-4DBB-B076-8C40D6983357}" srcOrd="1" destOrd="0" presId="urn:microsoft.com/office/officeart/2016/7/layout/RepeatingBendingProcessNew"/>
    <dgm:cxn modelId="{EC0AB0FB-BB6D-42CE-A2F0-3324AF1FB1E8}" type="presOf" srcId="{AF05D721-BEE6-46BF-97F7-4DEB15F6E2C6}" destId="{47B6BBDB-76DD-473B-B232-F510229183D8}" srcOrd="1" destOrd="0" presId="urn:microsoft.com/office/officeart/2016/7/layout/RepeatingBendingProcessNew"/>
    <dgm:cxn modelId="{0DB7556F-AA2C-4106-BBD4-B9DB776AF24F}" type="presParOf" srcId="{2BC8B8AB-9A5E-4E03-921F-F95F8656ACD2}" destId="{FFF475AE-C703-45F7-8DD5-64FDD1326FA5}" srcOrd="0" destOrd="0" presId="urn:microsoft.com/office/officeart/2016/7/layout/RepeatingBendingProcessNew"/>
    <dgm:cxn modelId="{00A032A4-DCA9-43F3-A711-F2AD01DE4BDD}" type="presParOf" srcId="{2BC8B8AB-9A5E-4E03-921F-F95F8656ACD2}" destId="{EB57F0D7-8262-424B-8975-D5E98E8C3659}" srcOrd="1" destOrd="0" presId="urn:microsoft.com/office/officeart/2016/7/layout/RepeatingBendingProcessNew"/>
    <dgm:cxn modelId="{D87F613A-3715-4E5B-9714-04B48ACEFF60}" type="presParOf" srcId="{EB57F0D7-8262-424B-8975-D5E98E8C3659}" destId="{B62D317A-6C32-4903-9CBD-8D70672AE323}" srcOrd="0" destOrd="0" presId="urn:microsoft.com/office/officeart/2016/7/layout/RepeatingBendingProcessNew"/>
    <dgm:cxn modelId="{752A7E11-AE19-4C7C-859D-0211CB99DCCB}" type="presParOf" srcId="{2BC8B8AB-9A5E-4E03-921F-F95F8656ACD2}" destId="{253A25D4-E2D1-4527-8BA4-652105EDF58D}" srcOrd="2" destOrd="0" presId="urn:microsoft.com/office/officeart/2016/7/layout/RepeatingBendingProcessNew"/>
    <dgm:cxn modelId="{495D32E7-D88B-4F70-A40D-C15B1613DFD5}" type="presParOf" srcId="{2BC8B8AB-9A5E-4E03-921F-F95F8656ACD2}" destId="{847E047F-B051-47A8-A91F-70D909240270}" srcOrd="3" destOrd="0" presId="urn:microsoft.com/office/officeart/2016/7/layout/RepeatingBendingProcessNew"/>
    <dgm:cxn modelId="{4D3F8A00-6793-4A63-8AE2-F70A68E80932}" type="presParOf" srcId="{847E047F-B051-47A8-A91F-70D909240270}" destId="{E9AC70E7-F107-494F-BF30-A3097D2AAE8F}" srcOrd="0" destOrd="0" presId="urn:microsoft.com/office/officeart/2016/7/layout/RepeatingBendingProcessNew"/>
    <dgm:cxn modelId="{E0DEBE1A-CA4A-4FDA-8B03-206EA51ED2B7}" type="presParOf" srcId="{2BC8B8AB-9A5E-4E03-921F-F95F8656ACD2}" destId="{CB3D010B-A32E-4FF2-AAA2-76CDB6E7F7A1}" srcOrd="4" destOrd="0" presId="urn:microsoft.com/office/officeart/2016/7/layout/RepeatingBendingProcessNew"/>
    <dgm:cxn modelId="{E72C2E55-CF4A-4869-AD3F-5CD176BDA0C8}" type="presParOf" srcId="{2BC8B8AB-9A5E-4E03-921F-F95F8656ACD2}" destId="{50738883-722F-418E-BB7D-C0DB941A20FF}" srcOrd="5" destOrd="0" presId="urn:microsoft.com/office/officeart/2016/7/layout/RepeatingBendingProcessNew"/>
    <dgm:cxn modelId="{3CC67710-5003-4577-B161-9905A35C5EBB}" type="presParOf" srcId="{50738883-722F-418E-BB7D-C0DB941A20FF}" destId="{47B6BBDB-76DD-473B-B232-F510229183D8}" srcOrd="0" destOrd="0" presId="urn:microsoft.com/office/officeart/2016/7/layout/RepeatingBendingProcessNew"/>
    <dgm:cxn modelId="{D05DB0C0-919A-4D63-99BF-BFA940AF984A}" type="presParOf" srcId="{2BC8B8AB-9A5E-4E03-921F-F95F8656ACD2}" destId="{809467FE-C05D-4D14-8180-F50B07BE6ABC}" srcOrd="6" destOrd="0" presId="urn:microsoft.com/office/officeart/2016/7/layout/RepeatingBendingProcessNew"/>
    <dgm:cxn modelId="{BF9EBBE9-EED8-4274-AD10-E84FA591F31F}" type="presParOf" srcId="{2BC8B8AB-9A5E-4E03-921F-F95F8656ACD2}" destId="{5A63C0C8-93E4-48E6-8CCA-A19949D31717}" srcOrd="7" destOrd="0" presId="urn:microsoft.com/office/officeart/2016/7/layout/RepeatingBendingProcessNew"/>
    <dgm:cxn modelId="{7291A6E9-7D71-47AF-9ADC-953C5CF4EBD8}" type="presParOf" srcId="{5A63C0C8-93E4-48E6-8CCA-A19949D31717}" destId="{80B5C1AA-4A88-4791-BE87-BEBB0C604457}" srcOrd="0" destOrd="0" presId="urn:microsoft.com/office/officeart/2016/7/layout/RepeatingBendingProcessNew"/>
    <dgm:cxn modelId="{D6794519-C52A-4DA5-AD6A-5D9129D07191}" type="presParOf" srcId="{2BC8B8AB-9A5E-4E03-921F-F95F8656ACD2}" destId="{D5369FFD-2ED7-4129-9442-BC6A941DD87E}" srcOrd="8" destOrd="0" presId="urn:microsoft.com/office/officeart/2016/7/layout/RepeatingBendingProcessNew"/>
    <dgm:cxn modelId="{C0BBFBA6-1BA9-4A24-B81A-FCCDD8F9ACA3}" type="presParOf" srcId="{2BC8B8AB-9A5E-4E03-921F-F95F8656ACD2}" destId="{DE95FC95-77C2-4403-A903-2C80A590D52B}" srcOrd="9" destOrd="0" presId="urn:microsoft.com/office/officeart/2016/7/layout/RepeatingBendingProcessNew"/>
    <dgm:cxn modelId="{C8F34E9C-2128-4870-82CB-971C7C522A42}" type="presParOf" srcId="{DE95FC95-77C2-4403-A903-2C80A590D52B}" destId="{2B6705B5-103B-4DBB-B076-8C40D6983357}" srcOrd="0" destOrd="0" presId="urn:microsoft.com/office/officeart/2016/7/layout/RepeatingBendingProcessNew"/>
    <dgm:cxn modelId="{EF69282A-77E0-4ADE-A26F-5AD91B4F7351}" type="presParOf" srcId="{2BC8B8AB-9A5E-4E03-921F-F95F8656ACD2}" destId="{5AE8B205-F682-4038-B104-3C69CA6D0276}" srcOrd="10" destOrd="0" presId="urn:microsoft.com/office/officeart/2016/7/layout/RepeatingBendingProcessNew"/>
    <dgm:cxn modelId="{BBF8E7ED-E1A8-484A-BE8E-B2097954B68B}" type="presParOf" srcId="{2BC8B8AB-9A5E-4E03-921F-F95F8656ACD2}" destId="{38B0EACE-000C-4F81-AF47-0458C6EA7B08}" srcOrd="11" destOrd="0" presId="urn:microsoft.com/office/officeart/2016/7/layout/RepeatingBendingProcessNew"/>
    <dgm:cxn modelId="{37424F2C-954A-4709-8587-569FBD2C1F17}" type="presParOf" srcId="{38B0EACE-000C-4F81-AF47-0458C6EA7B08}" destId="{9C984C7B-C34A-47F9-897C-38B3FDCC86C6}" srcOrd="0" destOrd="0" presId="urn:microsoft.com/office/officeart/2016/7/layout/RepeatingBendingProcessNew"/>
    <dgm:cxn modelId="{4A3B6E9B-AA6A-45D8-8A03-CEBF9620C7EF}" type="presParOf" srcId="{2BC8B8AB-9A5E-4E03-921F-F95F8656ACD2}" destId="{73CA1971-4965-4618-8045-0269DA2D786D}" srcOrd="12" destOrd="0" presId="urn:microsoft.com/office/officeart/2016/7/layout/RepeatingBendingProcessNew"/>
    <dgm:cxn modelId="{751EDF85-A10D-4EC6-9F3A-29B55E3E42C1}" type="presParOf" srcId="{2BC8B8AB-9A5E-4E03-921F-F95F8656ACD2}" destId="{31BDB492-6AE2-415B-9845-F9E8C96048D4}" srcOrd="13" destOrd="0" presId="urn:microsoft.com/office/officeart/2016/7/layout/RepeatingBendingProcessNew"/>
    <dgm:cxn modelId="{2C855D00-73C7-406F-B907-D861A49A0319}" type="presParOf" srcId="{31BDB492-6AE2-415B-9845-F9E8C96048D4}" destId="{2427E6B1-F7C8-4A67-9647-710F1A071942}" srcOrd="0" destOrd="0" presId="urn:microsoft.com/office/officeart/2016/7/layout/RepeatingBendingProcessNew"/>
    <dgm:cxn modelId="{FFCB0662-ED72-486A-86CC-D47EBD3F8870}" type="presParOf" srcId="{2BC8B8AB-9A5E-4E03-921F-F95F8656ACD2}" destId="{4C30DA90-CAE9-41E6-9052-C9637E8E4059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7F0D7-8262-424B-8975-D5E98E8C3659}">
      <dsp:nvSpPr>
        <dsp:cNvPr id="0" name=""/>
        <dsp:cNvSpPr/>
      </dsp:nvSpPr>
      <dsp:spPr>
        <a:xfrm>
          <a:off x="2944012" y="578921"/>
          <a:ext cx="4456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68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4949" y="622259"/>
        <a:ext cx="23814" cy="4762"/>
      </dsp:txXfrm>
    </dsp:sp>
    <dsp:sp modelId="{FFF475AE-C703-45F7-8DD5-64FDD1326FA5}">
      <dsp:nvSpPr>
        <dsp:cNvPr id="0" name=""/>
        <dsp:cNvSpPr/>
      </dsp:nvSpPr>
      <dsp:spPr>
        <a:xfrm>
          <a:off x="874997" y="3396"/>
          <a:ext cx="2070815" cy="1242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</a:t>
          </a:r>
          <a:r>
            <a:rPr lang="en-US" sz="2000" kern="1200" dirty="0">
              <a:latin typeface="Calibri Light" panose="020F0302020204030204"/>
            </a:rPr>
            <a:t> Little About</a:t>
          </a:r>
          <a:r>
            <a:rPr lang="en-US" sz="2000" kern="1200" dirty="0"/>
            <a:t> the Author</a:t>
          </a:r>
        </a:p>
      </dsp:txBody>
      <dsp:txXfrm>
        <a:off x="874997" y="3396"/>
        <a:ext cx="2070815" cy="1242489"/>
      </dsp:txXfrm>
    </dsp:sp>
    <dsp:sp modelId="{847E047F-B051-47A8-A91F-70D909240270}">
      <dsp:nvSpPr>
        <dsp:cNvPr id="0" name=""/>
        <dsp:cNvSpPr/>
      </dsp:nvSpPr>
      <dsp:spPr>
        <a:xfrm>
          <a:off x="1910404" y="1244085"/>
          <a:ext cx="2547103" cy="445687"/>
        </a:xfrm>
        <a:custGeom>
          <a:avLst/>
          <a:gdLst/>
          <a:ahLst/>
          <a:cxnLst/>
          <a:rect l="0" t="0" r="0" b="0"/>
          <a:pathLst>
            <a:path>
              <a:moveTo>
                <a:pt x="2547103" y="0"/>
              </a:moveTo>
              <a:lnTo>
                <a:pt x="2547103" y="239943"/>
              </a:lnTo>
              <a:lnTo>
                <a:pt x="0" y="239943"/>
              </a:lnTo>
              <a:lnTo>
                <a:pt x="0" y="445687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9175" y="1464548"/>
        <a:ext cx="129562" cy="4762"/>
      </dsp:txXfrm>
    </dsp:sp>
    <dsp:sp modelId="{253A25D4-E2D1-4527-8BA4-652105EDF58D}">
      <dsp:nvSpPr>
        <dsp:cNvPr id="0" name=""/>
        <dsp:cNvSpPr/>
      </dsp:nvSpPr>
      <dsp:spPr>
        <a:xfrm>
          <a:off x="3422100" y="3396"/>
          <a:ext cx="2070815" cy="1242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Problem Statement</a:t>
          </a:r>
          <a:endParaRPr lang="en-US" sz="2000" kern="1200" dirty="0"/>
        </a:p>
      </dsp:txBody>
      <dsp:txXfrm>
        <a:off x="3422100" y="3396"/>
        <a:ext cx="2070815" cy="1242489"/>
      </dsp:txXfrm>
    </dsp:sp>
    <dsp:sp modelId="{50738883-722F-418E-BB7D-C0DB941A20FF}">
      <dsp:nvSpPr>
        <dsp:cNvPr id="0" name=""/>
        <dsp:cNvSpPr/>
      </dsp:nvSpPr>
      <dsp:spPr>
        <a:xfrm>
          <a:off x="2944012" y="2297698"/>
          <a:ext cx="4456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687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4949" y="2341036"/>
        <a:ext cx="23814" cy="4762"/>
      </dsp:txXfrm>
    </dsp:sp>
    <dsp:sp modelId="{CB3D010B-A32E-4FF2-AAA2-76CDB6E7F7A1}">
      <dsp:nvSpPr>
        <dsp:cNvPr id="0" name=""/>
        <dsp:cNvSpPr/>
      </dsp:nvSpPr>
      <dsp:spPr>
        <a:xfrm>
          <a:off x="874997" y="1722173"/>
          <a:ext cx="2070815" cy="12424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About the Training</a:t>
          </a:r>
          <a:r>
            <a:rPr lang="en-US" sz="2000" kern="1200" dirty="0"/>
            <a:t> Data</a:t>
          </a:r>
        </a:p>
      </dsp:txBody>
      <dsp:txXfrm>
        <a:off x="874997" y="1722173"/>
        <a:ext cx="2070815" cy="1242489"/>
      </dsp:txXfrm>
    </dsp:sp>
    <dsp:sp modelId="{5A63C0C8-93E4-48E6-8CCA-A19949D31717}">
      <dsp:nvSpPr>
        <dsp:cNvPr id="0" name=""/>
        <dsp:cNvSpPr/>
      </dsp:nvSpPr>
      <dsp:spPr>
        <a:xfrm>
          <a:off x="1910404" y="2962862"/>
          <a:ext cx="2547103" cy="445687"/>
        </a:xfrm>
        <a:custGeom>
          <a:avLst/>
          <a:gdLst/>
          <a:ahLst/>
          <a:cxnLst/>
          <a:rect l="0" t="0" r="0" b="0"/>
          <a:pathLst>
            <a:path>
              <a:moveTo>
                <a:pt x="2547103" y="0"/>
              </a:moveTo>
              <a:lnTo>
                <a:pt x="2547103" y="239943"/>
              </a:lnTo>
              <a:lnTo>
                <a:pt x="0" y="239943"/>
              </a:lnTo>
              <a:lnTo>
                <a:pt x="0" y="445687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9175" y="3183325"/>
        <a:ext cx="129562" cy="4762"/>
      </dsp:txXfrm>
    </dsp:sp>
    <dsp:sp modelId="{809467FE-C05D-4D14-8180-F50B07BE6ABC}">
      <dsp:nvSpPr>
        <dsp:cNvPr id="0" name=""/>
        <dsp:cNvSpPr/>
      </dsp:nvSpPr>
      <dsp:spPr>
        <a:xfrm>
          <a:off x="3422100" y="1722173"/>
          <a:ext cx="2070815" cy="12424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Exploring the Data</a:t>
          </a:r>
          <a:endParaRPr lang="en-US" sz="2000" kern="1200" dirty="0"/>
        </a:p>
      </dsp:txBody>
      <dsp:txXfrm>
        <a:off x="3422100" y="1722173"/>
        <a:ext cx="2070815" cy="1242489"/>
      </dsp:txXfrm>
    </dsp:sp>
    <dsp:sp modelId="{DE95FC95-77C2-4403-A903-2C80A590D52B}">
      <dsp:nvSpPr>
        <dsp:cNvPr id="0" name=""/>
        <dsp:cNvSpPr/>
      </dsp:nvSpPr>
      <dsp:spPr>
        <a:xfrm>
          <a:off x="2944012" y="4016474"/>
          <a:ext cx="4456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687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4949" y="4059813"/>
        <a:ext cx="23814" cy="4762"/>
      </dsp:txXfrm>
    </dsp:sp>
    <dsp:sp modelId="{D5369FFD-2ED7-4129-9442-BC6A941DD87E}">
      <dsp:nvSpPr>
        <dsp:cNvPr id="0" name=""/>
        <dsp:cNvSpPr/>
      </dsp:nvSpPr>
      <dsp:spPr>
        <a:xfrm>
          <a:off x="874997" y="3440950"/>
          <a:ext cx="2070815" cy="12424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Data Preparation and Cleaning</a:t>
          </a:r>
        </a:p>
      </dsp:txBody>
      <dsp:txXfrm>
        <a:off x="874997" y="3440950"/>
        <a:ext cx="2070815" cy="1242489"/>
      </dsp:txXfrm>
    </dsp:sp>
    <dsp:sp modelId="{38B0EACE-000C-4F81-AF47-0458C6EA7B08}">
      <dsp:nvSpPr>
        <dsp:cNvPr id="0" name=""/>
        <dsp:cNvSpPr/>
      </dsp:nvSpPr>
      <dsp:spPr>
        <a:xfrm>
          <a:off x="1910404" y="4681639"/>
          <a:ext cx="2547103" cy="445687"/>
        </a:xfrm>
        <a:custGeom>
          <a:avLst/>
          <a:gdLst/>
          <a:ahLst/>
          <a:cxnLst/>
          <a:rect l="0" t="0" r="0" b="0"/>
          <a:pathLst>
            <a:path>
              <a:moveTo>
                <a:pt x="2547103" y="0"/>
              </a:moveTo>
              <a:lnTo>
                <a:pt x="2547103" y="239943"/>
              </a:lnTo>
              <a:lnTo>
                <a:pt x="0" y="239943"/>
              </a:lnTo>
              <a:lnTo>
                <a:pt x="0" y="445687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9175" y="4902101"/>
        <a:ext cx="129562" cy="4762"/>
      </dsp:txXfrm>
    </dsp:sp>
    <dsp:sp modelId="{5AE8B205-F682-4038-B104-3C69CA6D0276}">
      <dsp:nvSpPr>
        <dsp:cNvPr id="0" name=""/>
        <dsp:cNvSpPr/>
      </dsp:nvSpPr>
      <dsp:spPr>
        <a:xfrm>
          <a:off x="3422100" y="3440950"/>
          <a:ext cx="2070815" cy="1242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Hyperparameters and Chosen Model</a:t>
          </a:r>
          <a:endParaRPr lang="en-US" sz="2000" kern="1200" dirty="0"/>
        </a:p>
      </dsp:txBody>
      <dsp:txXfrm>
        <a:off x="3422100" y="3440950"/>
        <a:ext cx="2070815" cy="1242489"/>
      </dsp:txXfrm>
    </dsp:sp>
    <dsp:sp modelId="{31BDB492-6AE2-415B-9845-F9E8C96048D4}">
      <dsp:nvSpPr>
        <dsp:cNvPr id="0" name=""/>
        <dsp:cNvSpPr/>
      </dsp:nvSpPr>
      <dsp:spPr>
        <a:xfrm>
          <a:off x="2944012" y="5735251"/>
          <a:ext cx="4456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5687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4949" y="5778590"/>
        <a:ext cx="23814" cy="4762"/>
      </dsp:txXfrm>
    </dsp:sp>
    <dsp:sp modelId="{73CA1971-4965-4618-8045-0269DA2D786D}">
      <dsp:nvSpPr>
        <dsp:cNvPr id="0" name=""/>
        <dsp:cNvSpPr/>
      </dsp:nvSpPr>
      <dsp:spPr>
        <a:xfrm>
          <a:off x="874997" y="5159727"/>
          <a:ext cx="2070815" cy="1242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Further Model Testing</a:t>
          </a:r>
        </a:p>
      </dsp:txBody>
      <dsp:txXfrm>
        <a:off x="874997" y="5159727"/>
        <a:ext cx="2070815" cy="1242489"/>
      </dsp:txXfrm>
    </dsp:sp>
    <dsp:sp modelId="{4C30DA90-CAE9-41E6-9052-C9637E8E4059}">
      <dsp:nvSpPr>
        <dsp:cNvPr id="0" name=""/>
        <dsp:cNvSpPr/>
      </dsp:nvSpPr>
      <dsp:spPr>
        <a:xfrm>
          <a:off x="3422100" y="5159727"/>
          <a:ext cx="2070815" cy="12424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472" tIns="106512" rIns="101472" bIns="10651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Conclusions</a:t>
          </a:r>
        </a:p>
      </dsp:txBody>
      <dsp:txXfrm>
        <a:off x="3422100" y="5159727"/>
        <a:ext cx="2070815" cy="1242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31T07:27:39.70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5857 9145 16383 0 0,'16423'24'0'0'0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30T07:42:04.36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5857 9145 16383 0 0,'16423'24'0'0'0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30T07:42:14.06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5857 9145 16383 0 0,'16423'24'0'0'0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0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48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71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58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5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9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5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4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7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16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jpe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net&#10;&#10;Description automatically generated">
            <a:extLst>
              <a:ext uri="{FF2B5EF4-FFF2-40B4-BE49-F238E27FC236}">
                <a16:creationId xmlns:a16="http://schemas.microsoft.com/office/drawing/2014/main" id="{3B9C4DB9-E61E-5A3D-3D96-7BB204764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3317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85" y="1999612"/>
            <a:ext cx="5481760" cy="1503207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cs typeface="Calibri Light"/>
              </a:rPr>
              <a:t>Telecom Churn Prediction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85" y="3902075"/>
            <a:ext cx="5481760" cy="5265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cs typeface="Calibri"/>
              </a:rPr>
              <a:t>Author: </a:t>
            </a:r>
            <a:r>
              <a:rPr lang="en-US" sz="2000" err="1">
                <a:cs typeface="Calibri"/>
              </a:rPr>
              <a:t>Shaldon</a:t>
            </a:r>
            <a:r>
              <a:rPr lang="en-US" sz="2000" dirty="0">
                <a:cs typeface="Calibri"/>
              </a:rPr>
              <a:t> Williams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3CD83-FC53-7863-3310-6F1CB95D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Further Model Testing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680A412E-5800-DF22-60B5-A6D85314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24" y="373898"/>
            <a:ext cx="3099816" cy="3037819"/>
          </a:xfrm>
          <a:prstGeom prst="rect">
            <a:avLst/>
          </a:prstGeom>
        </p:spPr>
      </p:pic>
      <p:pic>
        <p:nvPicPr>
          <p:cNvPr id="4" name="Picture 3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78C47E32-A25C-FA14-00ED-19F76B908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888" y="1126246"/>
            <a:ext cx="3785616" cy="719267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66E6B66B-B962-627D-8CF4-44E3E206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624" y="4076224"/>
            <a:ext cx="3099816" cy="1836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A5672C-031A-FC7E-E6E6-B1CB81350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88" y="3077880"/>
            <a:ext cx="3785616" cy="3009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B2C14E-1C95-26B3-6F34-7F9F64E90D9F}"/>
              </a:ext>
            </a:extLst>
          </p:cNvPr>
          <p:cNvSpPr txBox="1"/>
          <p:nvPr/>
        </p:nvSpPr>
        <p:spPr>
          <a:xfrm>
            <a:off x="9161618" y="76199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Calibri"/>
                <a:cs typeface="Calibri"/>
              </a:rPr>
              <a:t>Cross-validation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9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8D94-B17C-06F0-B032-213BB869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41E8C2-58D3-9CFD-5E0E-829772FDE1A7}"/>
              </a:ext>
            </a:extLst>
          </p:cNvPr>
          <p:cNvGrpSpPr/>
          <p:nvPr/>
        </p:nvGrpSpPr>
        <p:grpSpPr>
          <a:xfrm>
            <a:off x="1610859" y="2037264"/>
            <a:ext cx="8618100" cy="1482165"/>
            <a:chOff x="1539792" y="1713513"/>
            <a:chExt cx="8618100" cy="14821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65E938-11E9-2EBF-012A-6B1446796CA5}"/>
                </a:ext>
              </a:extLst>
            </p:cNvPr>
            <p:cNvSpPr txBox="1"/>
            <p:nvPr/>
          </p:nvSpPr>
          <p:spPr>
            <a:xfrm>
              <a:off x="1539792" y="2026127"/>
              <a:ext cx="8618100" cy="11695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The following features should be looked at when looking to retain customers.</a:t>
              </a:r>
              <a:endParaRPr lang="en-US" sz="1400" dirty="0">
                <a:ea typeface="Calibri" panose="020F0502020204030204"/>
                <a:cs typeface="Calibri" panose="020F0502020204030204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REGULARITY: number of month the customer is active for 90 days</a:t>
              </a:r>
              <a:endParaRPr lang="en-US" sz="1400" dirty="0">
                <a:ea typeface="Calibri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REGION: customer location</a:t>
              </a:r>
              <a:endParaRPr lang="en-US" sz="1400" dirty="0">
                <a:ea typeface="Calibri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MONTANT: the amount of money the user has paid to the company</a:t>
              </a:r>
              <a:endParaRPr lang="en-US" sz="1400" dirty="0">
                <a:ea typeface="Calibri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DATA_VOLUME: the amount of data used by the customer</a:t>
              </a:r>
              <a:endParaRPr lang="en-US" sz="1400" dirty="0">
                <a:ea typeface="Calibri"/>
                <a:cs typeface="Calibri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21044F-86A5-F114-64E2-269113C94B0B}"/>
                </a:ext>
              </a:extLst>
            </p:cNvPr>
            <p:cNvSpPr txBox="1"/>
            <p:nvPr/>
          </p:nvSpPr>
          <p:spPr>
            <a:xfrm>
              <a:off x="1539792" y="1713513"/>
              <a:ext cx="2743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Calibri"/>
                  <a:cs typeface="Calibri"/>
                </a:rPr>
                <a:t>Conclusion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C3C6AE-6FC4-3C45-B3FF-F63CA78FE006}"/>
              </a:ext>
            </a:extLst>
          </p:cNvPr>
          <p:cNvGrpSpPr/>
          <p:nvPr/>
        </p:nvGrpSpPr>
        <p:grpSpPr>
          <a:xfrm>
            <a:off x="1610860" y="3873170"/>
            <a:ext cx="10382939" cy="678907"/>
            <a:chOff x="1610860" y="3873170"/>
            <a:chExt cx="10382939" cy="6789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F1AC07-04CB-9DFE-EE39-98304E018BE7}"/>
                </a:ext>
              </a:extLst>
            </p:cNvPr>
            <p:cNvSpPr txBox="1"/>
            <p:nvPr/>
          </p:nvSpPr>
          <p:spPr>
            <a:xfrm>
              <a:off x="1610860" y="3873170"/>
              <a:ext cx="2743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dirty="0">
                  <a:ea typeface="Calibri"/>
                  <a:cs typeface="Calibri"/>
                </a:rPr>
                <a:t>Insights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E39A2F-CAA7-AACA-37BF-2906E7CC053C}"/>
                </a:ext>
              </a:extLst>
            </p:cNvPr>
            <p:cNvSpPr txBox="1"/>
            <p:nvPr/>
          </p:nvSpPr>
          <p:spPr>
            <a:xfrm>
              <a:off x="1610860" y="4244300"/>
              <a:ext cx="10382939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After training and evaluating our models, we found that the </a:t>
              </a:r>
              <a:r>
                <a:rPr lang="en-US" sz="1400" err="1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AbaBoost</a:t>
              </a:r>
              <a:r>
                <a:rPr lang="en-US" sz="1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 model had the best performance.</a:t>
              </a:r>
              <a:endParaRPr lang="en-US" sz="1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E2ABDF-3542-203C-228A-BCB76C675717}"/>
              </a:ext>
            </a:extLst>
          </p:cNvPr>
          <p:cNvGrpSpPr/>
          <p:nvPr/>
        </p:nvGrpSpPr>
        <p:grpSpPr>
          <a:xfrm>
            <a:off x="1677979" y="4840476"/>
            <a:ext cx="9739385" cy="1532784"/>
            <a:chOff x="1677979" y="4840476"/>
            <a:chExt cx="9739385" cy="15327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07D7C3-B93A-C052-CA24-76DC6B7006A3}"/>
                </a:ext>
              </a:extLst>
            </p:cNvPr>
            <p:cNvSpPr txBox="1"/>
            <p:nvPr/>
          </p:nvSpPr>
          <p:spPr>
            <a:xfrm>
              <a:off x="1677979" y="4840476"/>
              <a:ext cx="2743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ea typeface="Calibri"/>
                  <a:cs typeface="Calibri"/>
                </a:rPr>
                <a:t>Future Steps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32643C-34FF-07DF-BCD4-85D778766779}"/>
                </a:ext>
              </a:extLst>
            </p:cNvPr>
            <p:cNvSpPr txBox="1"/>
            <p:nvPr/>
          </p:nvSpPr>
          <p:spPr>
            <a:xfrm>
              <a:off x="1677979" y="5203709"/>
              <a:ext cx="9739385" cy="11695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>
                  <a:ea typeface="Calibri"/>
                  <a:cs typeface="Calibri"/>
                </a:rPr>
                <a:t>While in this case AdaBoost was shown to work well with this data, further testing is required.</a:t>
              </a:r>
              <a:endParaRPr lang="en-US" sz="1400">
                <a:ea typeface="Calibri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ea typeface="Calibri"/>
                  <a:cs typeface="Calibri"/>
                </a:rPr>
                <a:t>There were four other models that performed almost as well, but were not chosen, but with more training could prove to be a better model.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ea typeface="Calibri"/>
                  <a:cs typeface="Calibri"/>
                </a:rPr>
                <a:t>Look at using different datasets from the same company.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ea typeface="Calibri"/>
                  <a:cs typeface="Calibri"/>
                </a:rPr>
                <a:t>Other datasets may lack important features.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55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A0973F-D620-D8E0-D03E-C5FD5A89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cs typeface="Calibri Light"/>
              </a:rPr>
              <a:t>Contents</a:t>
            </a:r>
            <a:r>
              <a:rPr lang="en-US" sz="4800" dirty="0">
                <a:solidFill>
                  <a:schemeClr val="bg1"/>
                </a:solidFill>
                <a:latin typeface="Times"/>
                <a:cs typeface="Times"/>
              </a:rPr>
              <a:t> </a:t>
            </a:r>
            <a:endParaRPr 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5D8FBF1-378F-D6A9-C01C-935CBF6E76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7190260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75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2BFF1-07AB-F98E-0516-973E2487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>
                <a:cs typeface="Calibri Light"/>
              </a:rPr>
              <a:t>A Little About the Author</a:t>
            </a:r>
            <a:endParaRPr lang="en-US" sz="5400" dirty="0"/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ack and white name tag&#10;&#10;Description automatically generated">
            <a:extLst>
              <a:ext uri="{FF2B5EF4-FFF2-40B4-BE49-F238E27FC236}">
                <a16:creationId xmlns:a16="http://schemas.microsoft.com/office/drawing/2014/main" id="{A3E8D484-944B-6530-0951-901421F5D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771" y="1564036"/>
            <a:ext cx="444788" cy="444788"/>
          </a:xfrm>
          <a:prstGeom prst="rect">
            <a:avLst/>
          </a:prstGeom>
        </p:spPr>
      </p:pic>
      <p:pic>
        <p:nvPicPr>
          <p:cNvPr id="5" name="Picture 4" descr="A black magnifying glass with text&#10;&#10;Description automatically generated">
            <a:extLst>
              <a:ext uri="{FF2B5EF4-FFF2-40B4-BE49-F238E27FC236}">
                <a16:creationId xmlns:a16="http://schemas.microsoft.com/office/drawing/2014/main" id="{11A6BEE8-EA4F-4FEC-BFD1-05D51F08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71" y="3509792"/>
            <a:ext cx="376750" cy="341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D44BD6-D92B-C4C8-6538-3D80444E4ABA}"/>
              </a:ext>
            </a:extLst>
          </p:cNvPr>
          <p:cNvSpPr txBox="1"/>
          <p:nvPr/>
        </p:nvSpPr>
        <p:spPr>
          <a:xfrm>
            <a:off x="5512321" y="1644506"/>
            <a:ext cx="4672251" cy="361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1746" kern="1200" dirty="0" err="1">
                <a:solidFill>
                  <a:schemeClr val="tx1"/>
                </a:solidFill>
                <a:latin typeface="+mn-lt"/>
                <a:ea typeface="+mn-ea"/>
                <a:cs typeface="Calibri"/>
              </a:rPr>
              <a:t>Shaldon</a:t>
            </a:r>
            <a:r>
              <a:rPr lang="en-US" sz="1746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 Williams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A39AD-9E19-494D-7DED-4DD81A8C55E4}"/>
              </a:ext>
            </a:extLst>
          </p:cNvPr>
          <p:cNvSpPr txBox="1"/>
          <p:nvPr/>
        </p:nvSpPr>
        <p:spPr>
          <a:xfrm>
            <a:off x="5626391" y="3234866"/>
            <a:ext cx="3791860" cy="903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1746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Quality Assurance and Report Designer for a Student Management Software Company</a:t>
            </a:r>
            <a:endParaRPr lang="en-US" dirty="0"/>
          </a:p>
        </p:txBody>
      </p:sp>
      <p:pic>
        <p:nvPicPr>
          <p:cNvPr id="8" name="Picture 7" descr="A black and white speech bubble with black text&#10;&#10;Description automatically generated">
            <a:extLst>
              <a:ext uri="{FF2B5EF4-FFF2-40B4-BE49-F238E27FC236}">
                <a16:creationId xmlns:a16="http://schemas.microsoft.com/office/drawing/2014/main" id="{389CC1F4-7480-1CC6-10D9-2DEB8447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771" y="4711953"/>
            <a:ext cx="403979" cy="3667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08C6EF0-3F22-6A4A-3FA1-E65B01D24FC2}"/>
                  </a:ext>
                </a:extLst>
              </p14:cNvPr>
              <p14:cNvContentPartPr/>
              <p14:nvPr/>
            </p14:nvContentPartPr>
            <p14:xfrm>
              <a:off x="5624736" y="2093808"/>
              <a:ext cx="5912059" cy="9433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08C6EF0-3F22-6A4A-3FA1-E65B01D24F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5737" y="2084375"/>
                <a:ext cx="5929697" cy="27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B619F81-9CDF-B903-10BB-0D9E563021D8}"/>
                  </a:ext>
                </a:extLst>
              </p14:cNvPr>
              <p14:cNvContentPartPr/>
              <p14:nvPr/>
            </p14:nvContentPartPr>
            <p14:xfrm>
              <a:off x="5624735" y="3202870"/>
              <a:ext cx="5912059" cy="9433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B619F81-9CDF-B903-10BB-0D9E563021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5736" y="3193437"/>
                <a:ext cx="5929697" cy="27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F86450-53BE-724A-4E3C-F2DF0EED19A3}"/>
                  </a:ext>
                </a:extLst>
              </p14:cNvPr>
              <p14:cNvContentPartPr/>
              <p14:nvPr/>
            </p14:nvContentPartPr>
            <p14:xfrm>
              <a:off x="5636471" y="4353009"/>
              <a:ext cx="5912059" cy="9433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F86450-53BE-724A-4E3C-F2DF0EED19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7472" y="4343576"/>
                <a:ext cx="5929697" cy="27922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23A6A43-B73F-A7DE-373D-BA8B8ADEB310}"/>
              </a:ext>
            </a:extLst>
          </p:cNvPr>
          <p:cNvSpPr txBox="1"/>
          <p:nvPr/>
        </p:nvSpPr>
        <p:spPr>
          <a:xfrm>
            <a:off x="5703863" y="4404780"/>
            <a:ext cx="5844586" cy="1052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77178" indent="-277178" defTabSz="886968">
              <a:spcAft>
                <a:spcPts val="600"/>
              </a:spcAft>
              <a:buFont typeface="Arial"/>
              <a:buChar char="•"/>
            </a:pPr>
            <a:r>
              <a:rPr lang="en-US" sz="1746" kern="1200" dirty="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rPr>
              <a:t>New job opportunities</a:t>
            </a:r>
          </a:p>
          <a:p>
            <a:pPr marL="277178" indent="-277178" defTabSz="886968">
              <a:spcAft>
                <a:spcPts val="600"/>
              </a:spcAft>
              <a:buFont typeface="Arial"/>
              <a:buChar char="•"/>
            </a:pPr>
            <a:r>
              <a:rPr lang="en-US" sz="1746" kern="1200" dirty="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rPr>
              <a:t>New directions for current job</a:t>
            </a:r>
          </a:p>
          <a:p>
            <a:pPr marL="277178" indent="-277178" defTabSz="886968">
              <a:spcAft>
                <a:spcPts val="600"/>
              </a:spcAft>
              <a:buFont typeface="Arial"/>
              <a:buChar char="•"/>
            </a:pPr>
            <a:r>
              <a:rPr lang="en-US" sz="1746" kern="1200" dirty="0">
                <a:solidFill>
                  <a:schemeClr val="tx1"/>
                </a:solidFill>
                <a:latin typeface="+mn-lt"/>
                <a:ea typeface="+mn-ea"/>
                <a:cs typeface="Calibri" panose="020F0502020204030204"/>
              </a:rPr>
              <a:t>Expand my current skill set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3" name="Picture 2" descr="A black and white logo of a book and a graduation cap&#10;&#10;Description automatically generated">
            <a:extLst>
              <a:ext uri="{FF2B5EF4-FFF2-40B4-BE49-F238E27FC236}">
                <a16:creationId xmlns:a16="http://schemas.microsoft.com/office/drawing/2014/main" id="{CC1E839B-01CF-73D0-B781-AFB29C4C5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8771" y="2514055"/>
            <a:ext cx="402639" cy="335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C232EE-CBAB-DA64-0F98-5792EA50A904}"/>
              </a:ext>
            </a:extLst>
          </p:cNvPr>
          <p:cNvSpPr txBox="1"/>
          <p:nvPr/>
        </p:nvSpPr>
        <p:spPr>
          <a:xfrm>
            <a:off x="5655359" y="2259430"/>
            <a:ext cx="5899844" cy="706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77178" indent="-277178" defTabSz="886968">
              <a:spcAft>
                <a:spcPts val="600"/>
              </a:spcAft>
              <a:buFont typeface="Arial"/>
              <a:buChar char="•"/>
            </a:pPr>
            <a:r>
              <a:rPr lang="en-US" sz="1746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Certificate in Network Engineering</a:t>
            </a:r>
            <a:endParaRPr lang="en-US" sz="174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7178" indent="-277178" defTabSz="886968">
              <a:spcAft>
                <a:spcPts val="600"/>
              </a:spcAft>
              <a:buFont typeface="Arial"/>
              <a:buChar char="•"/>
            </a:pPr>
            <a:r>
              <a:rPr lang="en-US" sz="1746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Bachelor in Information Technology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397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989A5-1969-A06E-0AD0-822528B92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Problem – Why should we analyse churn?</a:t>
            </a:r>
            <a:endParaRPr lang="en-US" sz="54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zzle with a light bulb and question marks&#10;&#10;Description automatically generated">
            <a:extLst>
              <a:ext uri="{FF2B5EF4-FFF2-40B4-BE49-F238E27FC236}">
                <a16:creationId xmlns:a16="http://schemas.microsoft.com/office/drawing/2014/main" id="{2C22B595-9B21-8CA9-5B2B-3BEA789E5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56" y="2347077"/>
            <a:ext cx="1385651" cy="1040092"/>
          </a:xfrm>
          <a:prstGeom prst="rect">
            <a:avLst/>
          </a:prstGeom>
        </p:spPr>
      </p:pic>
      <p:pic>
        <p:nvPicPr>
          <p:cNvPr id="4" name="Picture 3" descr="A red arrow pointing upward on a dollar bill&#10;&#10;Description automatically generated">
            <a:extLst>
              <a:ext uri="{FF2B5EF4-FFF2-40B4-BE49-F238E27FC236}">
                <a16:creationId xmlns:a16="http://schemas.microsoft.com/office/drawing/2014/main" id="{3D1C4D34-109F-545C-F36A-F5AA3058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14" y="2346751"/>
            <a:ext cx="1381434" cy="1041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08E9F5-60CB-89C5-1D9E-1F31E0E22873}"/>
              </a:ext>
            </a:extLst>
          </p:cNvPr>
          <p:cNvSpPr txBox="1"/>
          <p:nvPr/>
        </p:nvSpPr>
        <p:spPr>
          <a:xfrm>
            <a:off x="4865759" y="3505714"/>
            <a:ext cx="13924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US" sz="1400" kern="1200" dirty="0">
                <a:latin typeface="+mn-lt"/>
                <a:ea typeface="+mn-ea"/>
                <a:cs typeface="Calibri"/>
              </a:rPr>
              <a:t>Revenue Impact</a:t>
            </a:r>
            <a:endParaRPr lang="en-US" sz="140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89998-96C5-4FB2-A127-10680FBF31AC}"/>
              </a:ext>
            </a:extLst>
          </p:cNvPr>
          <p:cNvSpPr txBox="1"/>
          <p:nvPr/>
        </p:nvSpPr>
        <p:spPr>
          <a:xfrm>
            <a:off x="7218561" y="3516513"/>
            <a:ext cx="18072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US" sz="1400" kern="1200" dirty="0">
                <a:latin typeface="+mn-lt"/>
                <a:ea typeface="+mn-ea"/>
                <a:cs typeface="Calibri"/>
              </a:rPr>
              <a:t>Identifying Pain Points</a:t>
            </a:r>
            <a:endParaRPr lang="en-US" sz="14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A1CA9-BACF-7E25-AD9E-97A656529750}"/>
              </a:ext>
            </a:extLst>
          </p:cNvPr>
          <p:cNvSpPr txBox="1"/>
          <p:nvPr/>
        </p:nvSpPr>
        <p:spPr>
          <a:xfrm>
            <a:off x="9863575" y="3516738"/>
            <a:ext cx="14766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US" sz="1400" kern="1200" dirty="0">
                <a:latin typeface="+mn-lt"/>
                <a:ea typeface="+mn-ea"/>
                <a:cs typeface="Calibri"/>
              </a:rPr>
              <a:t>Brand Reputation</a:t>
            </a:r>
            <a:endParaRPr lang="en-US" sz="1400" dirty="0">
              <a:cs typeface="Calibri"/>
            </a:endParaRPr>
          </a:p>
        </p:txBody>
      </p:sp>
      <p:pic>
        <p:nvPicPr>
          <p:cNvPr id="10" name="Picture 9" descr="A pink hand with thumb up in a circle&#10;&#10;Description automatically generated">
            <a:extLst>
              <a:ext uri="{FF2B5EF4-FFF2-40B4-BE49-F238E27FC236}">
                <a16:creationId xmlns:a16="http://schemas.microsoft.com/office/drawing/2014/main" id="{B08BD765-4107-24A7-CA7F-000D512E3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520" y="2345879"/>
            <a:ext cx="1306887" cy="1044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3D67AB-7F20-2931-DF46-8004FDFFE2D7}"/>
              </a:ext>
            </a:extLst>
          </p:cNvPr>
          <p:cNvSpPr txBox="1"/>
          <p:nvPr/>
        </p:nvSpPr>
        <p:spPr>
          <a:xfrm>
            <a:off x="4617186" y="3789775"/>
            <a:ext cx="18929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US" sz="1200" kern="1200" dirty="0">
                <a:solidFill>
                  <a:srgbClr val="FFFFFF"/>
                </a:solidFill>
                <a:latin typeface="+mn-lt"/>
                <a:ea typeface="+mn-lt"/>
                <a:cs typeface="+mn-lt"/>
              </a:rPr>
              <a:t>Acquiring new customers costs significantly more than retaining existing ones.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4A1DD-ECBE-406E-C7CD-62B6DD777F2C}"/>
              </a:ext>
            </a:extLst>
          </p:cNvPr>
          <p:cNvSpPr txBox="1"/>
          <p:nvPr/>
        </p:nvSpPr>
        <p:spPr>
          <a:xfrm>
            <a:off x="7177998" y="3812420"/>
            <a:ext cx="18929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US" sz="1200" kern="1200" dirty="0">
                <a:solidFill>
                  <a:srgbClr val="FFFFFF"/>
                </a:solidFill>
                <a:latin typeface="+mn-lt"/>
                <a:ea typeface="+mn-lt"/>
                <a:cs typeface="+mn-lt"/>
              </a:rPr>
              <a:t>Churn analysis reveals why customers leave, highlighting areas for improvement in your product, service, pricing, or customer experience.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3FA3B-29C9-3CBD-AA22-B6F07109B2ED}"/>
              </a:ext>
            </a:extLst>
          </p:cNvPr>
          <p:cNvSpPr txBox="1"/>
          <p:nvPr/>
        </p:nvSpPr>
        <p:spPr>
          <a:xfrm>
            <a:off x="9655576" y="3824492"/>
            <a:ext cx="189295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US" sz="1200" kern="1200" dirty="0">
                <a:solidFill>
                  <a:srgbClr val="FFFFFF"/>
                </a:solidFill>
                <a:latin typeface="+mn-lt"/>
                <a:ea typeface="+mn-lt"/>
                <a:cs typeface="+mn-lt"/>
              </a:rPr>
              <a:t>Consistent customer churn can damage a company's reputation. Dissatisfied customers may share negative experiences, influencing potential customers and harming the brand image.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6062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0EAF2-B8BE-1CB3-1684-1643F58D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About the Training Data</a:t>
            </a:r>
            <a:endParaRPr lang="en-US" sz="5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A61DE-A538-B9E3-4159-545899D1D264}"/>
              </a:ext>
            </a:extLst>
          </p:cNvPr>
          <p:cNvSpPr txBox="1"/>
          <p:nvPr/>
        </p:nvSpPr>
        <p:spPr>
          <a:xfrm>
            <a:off x="2151773" y="5442370"/>
            <a:ext cx="1748385" cy="3361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584" kern="1200">
                <a:solidFill>
                  <a:srgbClr val="FFFFFF"/>
                </a:solidFill>
                <a:latin typeface="+mn-lt"/>
                <a:ea typeface="+mn-lt"/>
                <a:cs typeface="+mn-lt"/>
              </a:rPr>
              <a:t>18.75% Churn Rate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49D22-5D8C-9C90-E968-70E585A2D64F}"/>
              </a:ext>
            </a:extLst>
          </p:cNvPr>
          <p:cNvSpPr txBox="1"/>
          <p:nvPr/>
        </p:nvSpPr>
        <p:spPr>
          <a:xfrm>
            <a:off x="2151771" y="3394746"/>
            <a:ext cx="1639506" cy="2548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056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2154048 Unique Client IDs</a:t>
            </a:r>
            <a:endParaRPr lang="en-US" sz="1200"/>
          </a:p>
        </p:txBody>
      </p:sp>
      <p:pic>
        <p:nvPicPr>
          <p:cNvPr id="9" name="Picture 8" descr="A large group of colorful people&#10;&#10;Description automatically generated">
            <a:extLst>
              <a:ext uri="{FF2B5EF4-FFF2-40B4-BE49-F238E27FC236}">
                <a16:creationId xmlns:a16="http://schemas.microsoft.com/office/drawing/2014/main" id="{B0579F5D-C3A0-067A-7715-93B6B846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67" y="2512828"/>
            <a:ext cx="815539" cy="815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CD7477-196D-4CBF-E3E6-2F96FB428666}"/>
              </a:ext>
            </a:extLst>
          </p:cNvPr>
          <p:cNvSpPr txBox="1"/>
          <p:nvPr/>
        </p:nvSpPr>
        <p:spPr>
          <a:xfrm>
            <a:off x="838200" y="4929625"/>
            <a:ext cx="1583310" cy="2548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056" kern="1200">
                <a:solidFill>
                  <a:srgbClr val="FFFFFF"/>
                </a:solidFill>
                <a:latin typeface="+mn-lt"/>
                <a:ea typeface="+mn-lt"/>
                <a:cs typeface="+mn-lt"/>
              </a:rPr>
              <a:t>1750062 Retained Clients</a:t>
            </a:r>
            <a:endParaRPr lang="en-US" sz="1200"/>
          </a:p>
        </p:txBody>
      </p:sp>
      <p:pic>
        <p:nvPicPr>
          <p:cNvPr id="10" name="Picture 9" descr="A group of colorful paper cutouts&#10;&#10;Description automatically generated">
            <a:extLst>
              <a:ext uri="{FF2B5EF4-FFF2-40B4-BE49-F238E27FC236}">
                <a16:creationId xmlns:a16="http://schemas.microsoft.com/office/drawing/2014/main" id="{463E11B6-1B6C-815D-D63E-5671E2422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50" y="4072257"/>
            <a:ext cx="815538" cy="815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37BB7-A89F-1EF2-568F-6AD6BD58B394}"/>
              </a:ext>
            </a:extLst>
          </p:cNvPr>
          <p:cNvSpPr txBox="1"/>
          <p:nvPr/>
        </p:nvSpPr>
        <p:spPr>
          <a:xfrm>
            <a:off x="3623394" y="4929587"/>
            <a:ext cx="1477943" cy="4172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056" kern="1200">
                <a:solidFill>
                  <a:srgbClr val="FFFFFF"/>
                </a:solidFill>
                <a:latin typeface="+mn-lt"/>
                <a:ea typeface="+mn-lt"/>
                <a:cs typeface="+mn-lt"/>
              </a:rPr>
              <a:t>403986 Churned Clients</a:t>
            </a:r>
            <a:endParaRPr lang="en-US" sz="1200">
              <a:ea typeface="Calibri"/>
              <a:cs typeface="Calibri"/>
            </a:endParaRPr>
          </a:p>
        </p:txBody>
      </p:sp>
      <p:pic>
        <p:nvPicPr>
          <p:cNvPr id="11" name="Picture 10" descr="A group of paper cutouts of men&#10;&#10;Description automatically generated">
            <a:extLst>
              <a:ext uri="{FF2B5EF4-FFF2-40B4-BE49-F238E27FC236}">
                <a16:creationId xmlns:a16="http://schemas.microsoft.com/office/drawing/2014/main" id="{33B8B30F-9EB4-0992-2C8A-8427476C0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170" y="4072256"/>
            <a:ext cx="836613" cy="8190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0970A1-06F6-9B9A-00B8-81083CDEDDBB}"/>
              </a:ext>
            </a:extLst>
          </p:cNvPr>
          <p:cNvSpPr txBox="1"/>
          <p:nvPr/>
        </p:nvSpPr>
        <p:spPr>
          <a:xfrm rot="16200000">
            <a:off x="5750480" y="3817320"/>
            <a:ext cx="2658050" cy="3361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58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Potential Issues with the Data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29266-061D-46AF-A4D1-5FD5986DC6BA}"/>
              </a:ext>
            </a:extLst>
          </p:cNvPr>
          <p:cNvSpPr txBox="1"/>
          <p:nvPr/>
        </p:nvSpPr>
        <p:spPr>
          <a:xfrm>
            <a:off x="7406061" y="2239224"/>
            <a:ext cx="3947739" cy="40573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232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Categorical Data Encoding:</a:t>
            </a:r>
            <a:endParaRPr lang="en-US" sz="1232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04672">
              <a:spcAft>
                <a:spcPts val="600"/>
              </a:spcAft>
            </a:pPr>
            <a:r>
              <a:rPr lang="en-US" sz="1056" kern="1200">
                <a:solidFill>
                  <a:srgbClr val="FFFFFF"/>
                </a:solidFill>
                <a:latin typeface="+mn-lt"/>
                <a:ea typeface="+mn-lt"/>
                <a:cs typeface="+mn-lt"/>
              </a:rPr>
              <a:t>The columns "REGION," "TENURE," "MRG," and "TOP_PACK" contain categorical data. Proper encoding (e.g., one-hot encoding) may be necessary for certain machine learning algorithms.</a:t>
            </a:r>
            <a:endParaRPr lang="en-US" sz="1056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04672">
              <a:spcAft>
                <a:spcPts val="600"/>
              </a:spcAft>
            </a:pPr>
            <a:endParaRPr lang="en-US" sz="1056" kern="1200">
              <a:solidFill>
                <a:schemeClr val="tx1"/>
              </a:solidFill>
              <a:latin typeface="+mn-lt"/>
              <a:ea typeface="+mn-lt"/>
              <a:cs typeface="+mn-lt"/>
            </a:endParaRPr>
          </a:p>
          <a:p>
            <a:pPr defTabSz="804672">
              <a:spcAft>
                <a:spcPts val="600"/>
              </a:spcAft>
            </a:pPr>
            <a:r>
              <a:rPr lang="en-US" sz="1232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Data Distribution:</a:t>
            </a:r>
            <a:endParaRPr lang="en-US" sz="1232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04672">
              <a:spcAft>
                <a:spcPts val="600"/>
              </a:spcAft>
            </a:pPr>
            <a:r>
              <a:rPr lang="en-US" sz="1056" kern="1200">
                <a:solidFill>
                  <a:srgbClr val="FFFFFF"/>
                </a:solidFill>
                <a:latin typeface="+mn-lt"/>
                <a:ea typeface="+mn-lt"/>
                <a:cs typeface="+mn-lt"/>
              </a:rPr>
              <a:t>Analyzing the distribution of numerical features (e.g., using histograms) could provide insights into the data's characteristics and help identify potential normalization or scaling needs.</a:t>
            </a:r>
            <a:endParaRPr lang="en-US" sz="1056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04672">
              <a:spcAft>
                <a:spcPts val="600"/>
              </a:spcAft>
            </a:pPr>
            <a:endParaRPr lang="en-US" sz="1056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04672">
              <a:spcAft>
                <a:spcPts val="600"/>
              </a:spcAft>
            </a:pPr>
            <a:r>
              <a:rPr lang="en-US" sz="1232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Feature Correlation:</a:t>
            </a:r>
            <a:endParaRPr lang="en-US" sz="1232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04672">
              <a:spcAft>
                <a:spcPts val="600"/>
              </a:spcAft>
            </a:pPr>
            <a:r>
              <a:rPr lang="en-US" sz="1056" kern="1200">
                <a:solidFill>
                  <a:srgbClr val="FFFFFF"/>
                </a:solidFill>
                <a:latin typeface="+mn-lt"/>
                <a:ea typeface="+mn-lt"/>
                <a:cs typeface="+mn-lt"/>
              </a:rPr>
              <a:t>Investigating the correlation between different features, especially numerical ones, can help identify relationships and potential multicollinearity issues.</a:t>
            </a:r>
            <a:endParaRPr lang="en-US" sz="1056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04672">
              <a:spcAft>
                <a:spcPts val="600"/>
              </a:spcAft>
            </a:pPr>
            <a:endParaRPr lang="en-US" sz="1056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04672">
              <a:spcAft>
                <a:spcPts val="600"/>
              </a:spcAft>
            </a:pPr>
            <a:r>
              <a:rPr lang="en-US" sz="1232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Data Quality and Accuracy:</a:t>
            </a:r>
            <a:endParaRPr lang="en-US" sz="1232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04672">
              <a:spcAft>
                <a:spcPts val="600"/>
              </a:spcAft>
            </a:pPr>
            <a:r>
              <a:rPr lang="en-US" sz="1056" kern="1200">
                <a:solidFill>
                  <a:srgbClr val="FFFFFF"/>
                </a:solidFill>
                <a:latin typeface="+mn-lt"/>
                <a:ea typeface="+mn-lt"/>
                <a:cs typeface="+mn-lt"/>
              </a:rPr>
              <a:t>Perform a thorough data quality check to ensure accuracy, consistency, and reliability. This includes checking for duplicate records, anomalies, and discrepancies.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4219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DCB2-1771-DE75-0812-374412A3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Exploring the Data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97BC96-8144-B788-4A9C-B722AFA0597F}"/>
              </a:ext>
            </a:extLst>
          </p:cNvPr>
          <p:cNvGrpSpPr/>
          <p:nvPr/>
        </p:nvGrpSpPr>
        <p:grpSpPr>
          <a:xfrm>
            <a:off x="3208201" y="4226840"/>
            <a:ext cx="2022256" cy="1932330"/>
            <a:chOff x="2764688" y="4226841"/>
            <a:chExt cx="2022256" cy="1932330"/>
          </a:xfrm>
        </p:grpSpPr>
        <p:pic>
          <p:nvPicPr>
            <p:cNvPr id="6" name="Picture 5" descr="A red circle with a blue triangle and black text&#10;&#10;Description automatically generated">
              <a:extLst>
                <a:ext uri="{FF2B5EF4-FFF2-40B4-BE49-F238E27FC236}">
                  <a16:creationId xmlns:a16="http://schemas.microsoft.com/office/drawing/2014/main" id="{5217A7CA-5B1E-326A-6386-5B33E5AE1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9782" y="4611482"/>
              <a:ext cx="1389367" cy="15476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9A55C6-2BB0-5152-5C22-0642094D92E7}"/>
                </a:ext>
              </a:extLst>
            </p:cNvPr>
            <p:cNvSpPr txBox="1"/>
            <p:nvPr/>
          </p:nvSpPr>
          <p:spPr>
            <a:xfrm>
              <a:off x="2764688" y="4226841"/>
              <a:ext cx="202225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ea typeface="Calibri"/>
                  <a:cs typeface="Calibri"/>
                </a:rPr>
                <a:t>Churn Distribution for Region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128ACE-1488-EE61-2DFB-BDD4C0C123EA}"/>
              </a:ext>
            </a:extLst>
          </p:cNvPr>
          <p:cNvGrpSpPr/>
          <p:nvPr/>
        </p:nvGrpSpPr>
        <p:grpSpPr>
          <a:xfrm>
            <a:off x="194419" y="4226840"/>
            <a:ext cx="2014361" cy="1932725"/>
            <a:chOff x="194419" y="4226842"/>
            <a:chExt cx="2014361" cy="19327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B60572-3041-1C07-FD99-FD52A1A05B9F}"/>
                </a:ext>
              </a:extLst>
            </p:cNvPr>
            <p:cNvSpPr txBox="1"/>
            <p:nvPr/>
          </p:nvSpPr>
          <p:spPr>
            <a:xfrm>
              <a:off x="194419" y="4226842"/>
              <a:ext cx="2014361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ea typeface="Calibri"/>
                  <a:cs typeface="Calibri"/>
                </a:rPr>
                <a:t>Churn Distribution for Tenure</a:t>
              </a:r>
            </a:p>
          </p:txBody>
        </p:sp>
        <p:pic>
          <p:nvPicPr>
            <p:cNvPr id="8" name="Picture 7" descr="A pie chart with a number of percentages&#10;&#10;Description automatically generated">
              <a:extLst>
                <a:ext uri="{FF2B5EF4-FFF2-40B4-BE49-F238E27FC236}">
                  <a16:creationId xmlns:a16="http://schemas.microsoft.com/office/drawing/2014/main" id="{E674160D-DA02-1007-016D-29980409A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097" y="4611087"/>
              <a:ext cx="1554303" cy="154848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D31F2-3A79-B30E-3A96-038C1E74DF9C}"/>
              </a:ext>
            </a:extLst>
          </p:cNvPr>
          <p:cNvGrpSpPr/>
          <p:nvPr/>
        </p:nvGrpSpPr>
        <p:grpSpPr>
          <a:xfrm>
            <a:off x="6229879" y="4226840"/>
            <a:ext cx="2195976" cy="1931098"/>
            <a:chOff x="5125703" y="4226840"/>
            <a:chExt cx="2195976" cy="1931098"/>
          </a:xfrm>
        </p:grpSpPr>
        <p:pic>
          <p:nvPicPr>
            <p:cNvPr id="9" name="Picture 8" descr="A pie chart with a number of percentages&#10;&#10;Description automatically generated">
              <a:extLst>
                <a:ext uri="{FF2B5EF4-FFF2-40B4-BE49-F238E27FC236}">
                  <a16:creationId xmlns:a16="http://schemas.microsoft.com/office/drawing/2014/main" id="{387159BF-1E0D-11AF-F766-79425384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8220" y="4612715"/>
              <a:ext cx="1524297" cy="15452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23236A-E514-47BF-9E8B-5DD8B7528719}"/>
                </a:ext>
              </a:extLst>
            </p:cNvPr>
            <p:cNvSpPr txBox="1"/>
            <p:nvPr/>
          </p:nvSpPr>
          <p:spPr>
            <a:xfrm>
              <a:off x="5125703" y="4226840"/>
              <a:ext cx="21959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ea typeface="Calibri"/>
                  <a:cs typeface="Calibri"/>
                </a:rPr>
                <a:t>Churn Distribution for Regularity</a:t>
              </a:r>
            </a:p>
          </p:txBody>
        </p:sp>
      </p:grpSp>
      <p:pic>
        <p:nvPicPr>
          <p:cNvPr id="11" name="Picture 10" descr="A pie chart with numbers and a blue circle&#10;&#10;Description automatically generated">
            <a:extLst>
              <a:ext uri="{FF2B5EF4-FFF2-40B4-BE49-F238E27FC236}">
                <a16:creationId xmlns:a16="http://schemas.microsoft.com/office/drawing/2014/main" id="{D7FE4BBD-F415-1933-CF31-8DF4F3C00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95" y="327699"/>
            <a:ext cx="3351821" cy="3320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58AED4-FA7F-5DFD-A1D2-6D5E2A44A408}"/>
              </a:ext>
            </a:extLst>
          </p:cNvPr>
          <p:cNvSpPr txBox="1"/>
          <p:nvPr/>
        </p:nvSpPr>
        <p:spPr>
          <a:xfrm>
            <a:off x="6199609" y="1692103"/>
            <a:ext cx="1595853" cy="4695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Calibri"/>
                <a:cs typeface="Calibri"/>
              </a:rPr>
              <a:t>Over all Churn Across the Training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870289-836C-28F2-F438-30A9696F6135}"/>
              </a:ext>
            </a:extLst>
          </p:cNvPr>
          <p:cNvGrpSpPr/>
          <p:nvPr/>
        </p:nvGrpSpPr>
        <p:grpSpPr>
          <a:xfrm>
            <a:off x="9425277" y="4226840"/>
            <a:ext cx="2195976" cy="1936280"/>
            <a:chOff x="7932863" y="4226840"/>
            <a:chExt cx="2195976" cy="1936280"/>
          </a:xfrm>
        </p:grpSpPr>
        <p:pic>
          <p:nvPicPr>
            <p:cNvPr id="13" name="Picture 12" descr="A pie chart with a number of percentages&#10;&#10;Description automatically generated">
              <a:extLst>
                <a:ext uri="{FF2B5EF4-FFF2-40B4-BE49-F238E27FC236}">
                  <a16:creationId xmlns:a16="http://schemas.microsoft.com/office/drawing/2014/main" id="{C83D7347-805A-341C-1142-8937D7213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6935" y="4611481"/>
              <a:ext cx="1529083" cy="15516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8983EE-DAE3-AFDE-0D6D-94501915612C}"/>
                </a:ext>
              </a:extLst>
            </p:cNvPr>
            <p:cNvSpPr txBox="1"/>
            <p:nvPr/>
          </p:nvSpPr>
          <p:spPr>
            <a:xfrm>
              <a:off x="7932863" y="4226840"/>
              <a:ext cx="219597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ea typeface="Calibri"/>
                  <a:cs typeface="Calibri"/>
                </a:rPr>
                <a:t>Churn Distribution for </a:t>
              </a:r>
              <a:r>
                <a:rPr lang="en-US" sz="1200" dirty="0" err="1">
                  <a:ea typeface="Calibri"/>
                  <a:cs typeface="Calibri"/>
                </a:rPr>
                <a:t>Montant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F05FC0-37FD-3305-909C-483F7AFD8CAE}"/>
              </a:ext>
            </a:extLst>
          </p:cNvPr>
          <p:cNvSpPr txBox="1"/>
          <p:nvPr/>
        </p:nvSpPr>
        <p:spPr>
          <a:xfrm>
            <a:off x="331647" y="2471564"/>
            <a:ext cx="5495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 few features had very low values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Some categorical features were more distributed</a:t>
            </a:r>
          </a:p>
        </p:txBody>
      </p:sp>
    </p:spTree>
    <p:extLst>
      <p:ext uri="{BB962C8B-B14F-4D97-AF65-F5344CB8AC3E}">
        <p14:creationId xmlns:p14="http://schemas.microsoft.com/office/powerpoint/2010/main" val="336150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15D8-4B5B-81B5-7333-7DB2B808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Data Prep and Cleaning</a:t>
            </a:r>
            <a:endParaRPr lang="en-US" dirty="0"/>
          </a:p>
        </p:txBody>
      </p:sp>
      <p:pic>
        <p:nvPicPr>
          <p:cNvPr id="4" name="Picture 3" descr="A computer code with text&#10;&#10;Description automatically generated">
            <a:extLst>
              <a:ext uri="{FF2B5EF4-FFF2-40B4-BE49-F238E27FC236}">
                <a16:creationId xmlns:a16="http://schemas.microsoft.com/office/drawing/2014/main" id="{785137CA-76F8-E401-03EC-24EDC79D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3" y="1764909"/>
            <a:ext cx="5428757" cy="2325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70A0C-A988-57D4-4995-7EDC8F9B02D8}"/>
              </a:ext>
            </a:extLst>
          </p:cNvPr>
          <p:cNvSpPr txBox="1"/>
          <p:nvPr/>
        </p:nvSpPr>
        <p:spPr>
          <a:xfrm>
            <a:off x="6372373" y="2053056"/>
            <a:ext cx="478520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Used mean to complete Numerical features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Converted Objects into Numerical features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Dropped all duplicates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Dropped the "</a:t>
            </a:r>
            <a:r>
              <a:rPr lang="en-US" dirty="0" err="1">
                <a:ea typeface="Calibri"/>
                <a:cs typeface="Calibri"/>
              </a:rPr>
              <a:t>user_id</a:t>
            </a:r>
            <a:r>
              <a:rPr lang="en-US" dirty="0">
                <a:ea typeface="Calibri"/>
                <a:cs typeface="Calibri"/>
              </a:rPr>
              <a:t>" feature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Encoded most categorical data into Numerical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280D8BC-5264-C1FE-D6A8-04BF90C5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9" y="5037622"/>
            <a:ext cx="5562379" cy="742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798770-BC36-A1FE-BEE6-DD09B1BAA35A}"/>
              </a:ext>
            </a:extLst>
          </p:cNvPr>
          <p:cNvSpPr txBox="1"/>
          <p:nvPr/>
        </p:nvSpPr>
        <p:spPr>
          <a:xfrm>
            <a:off x="6372373" y="5223883"/>
            <a:ext cx="55095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Splitting Data in preparation for modeling and training</a:t>
            </a:r>
          </a:p>
        </p:txBody>
      </p:sp>
    </p:spTree>
    <p:extLst>
      <p:ext uri="{BB962C8B-B14F-4D97-AF65-F5344CB8AC3E}">
        <p14:creationId xmlns:p14="http://schemas.microsoft.com/office/powerpoint/2010/main" val="288664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D8058-0E2A-74F9-40E4-3D5899ED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41" y="365125"/>
            <a:ext cx="11399993" cy="1325563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Accuracy of the Algorithms</a:t>
            </a:r>
            <a:endParaRPr lang="en-US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3999C4-7371-BA71-5D2B-FB94699AB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09" y="2708243"/>
            <a:ext cx="4958923" cy="1066435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551DD5D-CE75-F7BB-5F55-18ABA3C3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8" y="4829920"/>
            <a:ext cx="4964013" cy="952680"/>
          </a:xfrm>
          <a:prstGeom prst="rect">
            <a:avLst/>
          </a:prstGeom>
        </p:spPr>
      </p:pic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0DC7195-6B35-5ECA-AD64-84E64775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266" y="4831001"/>
            <a:ext cx="1980100" cy="963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CF07E-DC51-763E-F5B4-770E2868553F}"/>
              </a:ext>
            </a:extLst>
          </p:cNvPr>
          <p:cNvSpPr txBox="1"/>
          <p:nvPr/>
        </p:nvSpPr>
        <p:spPr>
          <a:xfrm>
            <a:off x="7526794" y="2584305"/>
            <a:ext cx="27431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Logistic Regression</a:t>
            </a:r>
            <a:endParaRPr lang="en-US" sz="1200" dirty="0">
              <a:ea typeface="Calibri"/>
              <a:cs typeface="Calibri"/>
            </a:endParaRPr>
          </a:p>
          <a:p>
            <a:r>
              <a:rPr lang="en-US" sz="1200" dirty="0">
                <a:ea typeface="Calibri"/>
                <a:cs typeface="Calibri"/>
              </a:rPr>
              <a:t>Decision Tree</a:t>
            </a:r>
          </a:p>
          <a:p>
            <a:r>
              <a:rPr lang="en-US" sz="1200">
                <a:ea typeface="Calibri"/>
                <a:cs typeface="Calibri"/>
              </a:rPr>
              <a:t>Bayes</a:t>
            </a:r>
            <a:endParaRPr lang="en-US" sz="1200" dirty="0">
              <a:ea typeface="Calibri"/>
              <a:cs typeface="Calibri"/>
            </a:endParaRPr>
          </a:p>
          <a:p>
            <a:r>
              <a:rPr lang="en-US" sz="1200" dirty="0">
                <a:ea typeface="Calibri"/>
                <a:cs typeface="Calibri"/>
              </a:rPr>
              <a:t>K Neighbors</a:t>
            </a:r>
          </a:p>
          <a:p>
            <a:r>
              <a:rPr lang="en-US" sz="1200">
                <a:ea typeface="Calibri"/>
                <a:cs typeface="Calibri"/>
              </a:rPr>
              <a:t>Random Forest</a:t>
            </a:r>
            <a:endParaRPr lang="en-US" sz="1200" dirty="0">
              <a:ea typeface="Calibri"/>
              <a:cs typeface="Calibri"/>
            </a:endParaRPr>
          </a:p>
          <a:p>
            <a:r>
              <a:rPr lang="en-US" sz="1200" dirty="0">
                <a:ea typeface="Calibri"/>
                <a:cs typeface="Calibri"/>
              </a:rPr>
              <a:t>AdaBoost</a:t>
            </a:r>
          </a:p>
          <a:p>
            <a:r>
              <a:rPr lang="en-US" sz="1200" dirty="0">
                <a:ea typeface="Calibri"/>
                <a:cs typeface="Calibri"/>
              </a:rPr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56761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ABD89-781D-A827-3C43-8CA90BC1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Hyper Parameters and the Chosen Model</a:t>
            </a:r>
            <a:endParaRPr lang="en-US" dirty="0">
              <a:ea typeface="Calibri Light" panose="020F0302020204030204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81FE7-367C-82FB-35CD-EC4DD5EA8547}"/>
              </a:ext>
            </a:extLst>
          </p:cNvPr>
          <p:cNvSpPr txBox="1"/>
          <p:nvPr/>
        </p:nvSpPr>
        <p:spPr>
          <a:xfrm>
            <a:off x="948316" y="3760974"/>
            <a:ext cx="2978230" cy="4009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87552">
              <a:spcAft>
                <a:spcPts val="600"/>
              </a:spcAft>
            </a:pPr>
            <a:r>
              <a:rPr lang="en-US" sz="194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Ada Boost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923E-0DCB-B3E4-4C93-58D2E92A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17" y="5667283"/>
            <a:ext cx="3696011" cy="214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28F50-9465-10A3-B784-B32F8BF1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566" y="6287005"/>
            <a:ext cx="3718366" cy="166654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AD546F3-E574-762E-D4FB-50FA8A1E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72" y="1764756"/>
            <a:ext cx="8005073" cy="877763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7BA01D5-8D92-1251-B16A-DA83DC3D0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390" y="2899187"/>
            <a:ext cx="5021104" cy="1058524"/>
          </a:xfrm>
          <a:prstGeom prst="rect">
            <a:avLst/>
          </a:prstGeom>
        </p:spPr>
      </p:pic>
      <p:pic>
        <p:nvPicPr>
          <p:cNvPr id="8" name="Picture 7" descr="A black and red text&#10;&#10;Description automatically generated">
            <a:extLst>
              <a:ext uri="{FF2B5EF4-FFF2-40B4-BE49-F238E27FC236}">
                <a16:creationId xmlns:a16="http://schemas.microsoft.com/office/drawing/2014/main" id="{C094196C-9966-2DC9-0659-B6322B652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994" y="4424743"/>
            <a:ext cx="6122428" cy="10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13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Telecom Churn Prediction</vt:lpstr>
      <vt:lpstr>Contents </vt:lpstr>
      <vt:lpstr>A Little About the Author</vt:lpstr>
      <vt:lpstr>Problem – Why should we analyse churn?</vt:lpstr>
      <vt:lpstr>About the Training Data</vt:lpstr>
      <vt:lpstr>Exploring the Data</vt:lpstr>
      <vt:lpstr>Data Prep and Cleaning</vt:lpstr>
      <vt:lpstr>Accuracy of the Algorithms</vt:lpstr>
      <vt:lpstr>Hyper Parameters and the Chosen Model</vt:lpstr>
      <vt:lpstr>Further Model Testing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763</cp:revision>
  <dcterms:created xsi:type="dcterms:W3CDTF">2024-01-30T07:14:41Z</dcterms:created>
  <dcterms:modified xsi:type="dcterms:W3CDTF">2024-02-04T09:57:28Z</dcterms:modified>
</cp:coreProperties>
</file>